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4" r:id="rId2"/>
    <p:sldId id="285" r:id="rId3"/>
    <p:sldId id="286" r:id="rId4"/>
    <p:sldId id="287" r:id="rId5"/>
    <p:sldId id="256" r:id="rId6"/>
    <p:sldId id="257" r:id="rId7"/>
    <p:sldId id="258" r:id="rId8"/>
    <p:sldId id="259" r:id="rId9"/>
    <p:sldId id="260" r:id="rId10"/>
    <p:sldId id="264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>
      <p:cViewPr varScale="1">
        <p:scale>
          <a:sx n="80" d="100"/>
          <a:sy n="80" d="100"/>
        </p:scale>
        <p:origin x="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79B1E-B7F8-4876-96E6-BC3FB1F1A2BE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DD60D-5559-4ABC-9FB9-48AB9DB50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4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FF759-11EB-4142-AE4E-B2B961B644C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7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FF042-881A-4A21-B795-290158700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9BE2BC-AA29-4960-A74A-32CCFD35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36B57-B2E3-4C4E-BFAE-AF35DF32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0FDADB-A410-4A0B-8057-FD64907D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A0354-53D2-401E-9367-7AC6BA40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52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BCC-9CCC-44CD-801B-6FFA646A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3DD6A-E633-4C93-BEAC-594529794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A3078-2D85-438C-9C30-271426FF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52C0B-A88C-4480-957B-79A17BB7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B6AEE-7678-4388-83BA-228EDF50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726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43D8E8-8848-41AE-BA8C-A5204DC27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CE609-1EED-478D-B5C9-A28FF4049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F1AA13-B7B5-4C70-A924-C6B53F85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F0BC6A-D8EC-4743-981F-05125CFB6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FCCB56-D2B0-4583-95C4-2FE448DF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7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0C1FE-E090-4669-8EFB-64804842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A599C-53E4-4BAE-B121-2B47F4F0D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B744B-E746-4B18-AA09-41A195E0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BDFBE-8BF8-45D0-A066-22C080D8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8C393E-76C7-442F-9B97-4AE38ABC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43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9A959-E877-4E7F-ABE4-8DF8253B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2030B-6BE5-4AA7-BF2C-A98395370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DAF2A-0DED-45CB-910B-2CF947D48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E770D-EB14-4C79-8A04-407B1F3E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AA160-1930-481D-8A3D-9ECBE957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7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A5687-4B1E-4BC1-8407-BF51B9D3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5A7AF-90D6-459C-9BA6-6F6F411A3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93EE6D-512F-4BFB-9CB1-3719C32B5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9DC35-34F7-4296-AE98-E07E943A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6AE37-52DD-4BF8-A14B-BF5E6DED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289EDA-707A-4AEB-BA1D-C4976119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47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74F1D-6DB8-43AB-AF76-3E0A5379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F43DE-D622-45BD-9002-BED6EE9C0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366B07-E594-4E51-A75E-78AFA22F5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AA5BBC-511B-49DA-BA1E-1EF57B9CD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AE324E-9721-4CB8-86EC-A7344C515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6E99F7-92B6-454E-8FF4-ACB08D9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FC5B38-1D49-4366-95A7-81941FE3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04D24F-65AA-46BE-B470-535571E6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3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73C4A-CD2F-40C2-A952-1E434EC9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18B838-C131-4405-8AB3-A8FDB6A8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D17BD5-6BF0-4B2E-9807-267EC1446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566F35-695B-478A-A540-6A468507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8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3BA23C-3D93-4C15-BFF1-68E95C27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5E4B28-7472-4757-AE3B-F2064CF3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85853-3203-4177-9C08-C5E2A2E8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ECD95-A157-43DF-9ADC-97D2BF19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A7B2B-5FDC-401C-91CA-82645E5F7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2B172A-04C2-456F-BB56-2585D7AE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149E59-96CE-4FF6-BED1-3331946C7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A034C-9337-42AD-98DE-8CE0FA44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67D2BB-445A-434C-A043-2E19492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86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2A93A-E900-4CD5-B0F7-35F73DF9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19D70B-45E8-42AB-BBFC-72A57191F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2ACB60-80E1-42F5-B90E-5369DEB77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A59347-E440-415F-8FE0-1D1AC183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BE865B-84F2-4948-8A04-4C1A73ACE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30E95-39BB-46AD-B035-54C25480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2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908A0-E201-4A33-B8DE-147AD554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FA1D9-C4C5-4EE7-9CC9-C8E08064B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5FEEF-FE0B-4525-925A-FF707F969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95162-B28E-4F7C-9922-5FD1C58AB382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F1A9B-1E47-41C4-ADEE-DB18E21D5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36AEE-65BF-4A99-9242-686BE25AD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79BF-1FC2-4AE7-B85C-803E86CA0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43.jpg"/><Relationship Id="rId3" Type="http://schemas.openxmlformats.org/officeDocument/2006/relationships/image" Target="../media/image40.png"/><Relationship Id="rId7" Type="http://schemas.openxmlformats.org/officeDocument/2006/relationships/image" Target="../media/image26.jpg"/><Relationship Id="rId12" Type="http://schemas.openxmlformats.org/officeDocument/2006/relationships/image" Target="../media/image42.jpg"/><Relationship Id="rId2" Type="http://schemas.openxmlformats.org/officeDocument/2006/relationships/image" Target="../media/image39.png"/><Relationship Id="rId16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png"/><Relationship Id="rId15" Type="http://schemas.openxmlformats.org/officeDocument/2006/relationships/image" Target="../media/image45.jpg"/><Relationship Id="rId10" Type="http://schemas.openxmlformats.org/officeDocument/2006/relationships/image" Target="../media/image29.jpg"/><Relationship Id="rId4" Type="http://schemas.openxmlformats.org/officeDocument/2006/relationships/image" Target="../media/image41.png"/><Relationship Id="rId9" Type="http://schemas.openxmlformats.org/officeDocument/2006/relationships/image" Target="../media/image28.png"/><Relationship Id="rId1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87962-002D-43D6-909A-061353E60641}"/>
              </a:ext>
            </a:extLst>
          </p:cNvPr>
          <p:cNvSpPr txBox="1"/>
          <p:nvPr/>
        </p:nvSpPr>
        <p:spPr>
          <a:xfrm>
            <a:off x="326122" y="1009282"/>
            <a:ext cx="7944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계산기 제목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1DAC1-DBDC-4996-8E26-4AF4901C5360}"/>
              </a:ext>
            </a:extLst>
          </p:cNvPr>
          <p:cNvSpPr txBox="1"/>
          <p:nvPr/>
        </p:nvSpPr>
        <p:spPr>
          <a:xfrm>
            <a:off x="326122" y="1986188"/>
            <a:ext cx="7944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아날로그 시계는 그냥 보이게</a:t>
            </a:r>
            <a:r>
              <a:rPr lang="en-US" altLang="ko-KR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보류</a:t>
            </a:r>
            <a:r>
              <a:rPr lang="en-US" altLang="ko-KR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그 아래 이름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나이 입력하고 보여주면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좋을듯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나라별로 째깍째깍 하는 것도 좋을 듯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C4B3B-B102-4F4B-BC73-975778758E48}"/>
              </a:ext>
            </a:extLst>
          </p:cNvPr>
          <p:cNvSpPr txBox="1"/>
          <p:nvPr/>
        </p:nvSpPr>
        <p:spPr>
          <a:xfrm>
            <a:off x="326122" y="424507"/>
            <a:ext cx="7944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1p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6A980-A7EB-4F51-BD7B-019BD6839C51}"/>
              </a:ext>
            </a:extLst>
          </p:cNvPr>
          <p:cNvSpPr txBox="1"/>
          <p:nvPr/>
        </p:nvSpPr>
        <p:spPr>
          <a:xfrm>
            <a:off x="326122" y="1678694"/>
            <a:ext cx="7944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취지설명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경각심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+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나이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이름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6F71AE-963D-4505-8A57-C3AF1E881DB9}"/>
              </a:ext>
            </a:extLst>
          </p:cNvPr>
          <p:cNvSpPr/>
          <p:nvPr/>
        </p:nvSpPr>
        <p:spPr>
          <a:xfrm>
            <a:off x="2660768" y="1009281"/>
            <a:ext cx="7184272" cy="584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쓰레기 양심 계산기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플라스틱 발자국 계산기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플라스틱 성적표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등급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89BF4-AC21-4446-A616-D88A6445DD6D}"/>
              </a:ext>
            </a:extLst>
          </p:cNvPr>
          <p:cNvSpPr txBox="1"/>
          <p:nvPr/>
        </p:nvSpPr>
        <p:spPr>
          <a:xfrm>
            <a:off x="3058661" y="124424"/>
            <a:ext cx="7944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확장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영역으로 확장하자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/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탄소로도 확장하자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컬러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전체적으로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심플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직관적으로 만들자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96EB1-6882-4279-B969-636823585D0B}"/>
              </a:ext>
            </a:extLst>
          </p:cNvPr>
          <p:cNvSpPr txBox="1"/>
          <p:nvPr/>
        </p:nvSpPr>
        <p:spPr>
          <a:xfrm>
            <a:off x="326122" y="2817185"/>
            <a:ext cx="7944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2p~~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1BAC0938-4D17-4ED4-AAB9-5C7205FBC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1" y="3426132"/>
            <a:ext cx="5882769" cy="33074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3E9D87-40F1-4FB7-9E7E-ECD8B63CE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5" t="29414" r="30270" b="20169"/>
          <a:stretch/>
        </p:blipFill>
        <p:spPr>
          <a:xfrm>
            <a:off x="6252904" y="3227455"/>
            <a:ext cx="4947988" cy="34575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23D9EE-76B1-446E-9845-D4C309088759}"/>
              </a:ext>
            </a:extLst>
          </p:cNvPr>
          <p:cNvSpPr txBox="1"/>
          <p:nvPr/>
        </p:nvSpPr>
        <p:spPr>
          <a:xfrm>
            <a:off x="1570798" y="3058178"/>
            <a:ext cx="873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카테고리별로 나누어서 개수 카운트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용품을 묶을 수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있는건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묶자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! Ex. 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샴푸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바디워시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 /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주기는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한 달</a:t>
            </a:r>
          </a:p>
        </p:txBody>
      </p:sp>
    </p:spTree>
    <p:extLst>
      <p:ext uri="{BB962C8B-B14F-4D97-AF65-F5344CB8AC3E}">
        <p14:creationId xmlns:p14="http://schemas.microsoft.com/office/powerpoint/2010/main" val="230826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78D9F9-0D11-4427-8C49-CB8C916AD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639104B-F020-462A-BDCE-9316074E7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06CD39-30CB-4A21-B02D-CC819A53776D}"/>
              </a:ext>
            </a:extLst>
          </p:cNvPr>
          <p:cNvSpPr/>
          <p:nvPr/>
        </p:nvSpPr>
        <p:spPr>
          <a:xfrm>
            <a:off x="246487" y="2413000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성적표 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EDF21D-6586-4B37-8894-362051A5C14F}"/>
              </a:ext>
            </a:extLst>
          </p:cNvPr>
          <p:cNvSpPr/>
          <p:nvPr/>
        </p:nvSpPr>
        <p:spPr>
          <a:xfrm>
            <a:off x="246487" y="3300282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실천영역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등등 영역으로 나누어 진행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8188D3-EE83-4430-B803-3121689FADF6}"/>
              </a:ext>
            </a:extLst>
          </p:cNvPr>
          <p:cNvSpPr/>
          <p:nvPr/>
        </p:nvSpPr>
        <p:spPr>
          <a:xfrm>
            <a:off x="246487" y="4187564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개수 세는 걸 완전히 완성하고 나서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디벨롭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90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, 나무이(가) 표시된 사진&#10;&#10;자동 생성된 설명">
            <a:extLst>
              <a:ext uri="{FF2B5EF4-FFF2-40B4-BE49-F238E27FC236}">
                <a16:creationId xmlns:a16="http://schemas.microsoft.com/office/drawing/2014/main" id="{A5B81997-C83C-4D1E-B7D9-62C0983FE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4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B9F2FB8-84A1-423A-896E-0BEB2FA2D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1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80766B3-7285-442A-8771-4273579E8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3C7389-4073-4D10-B71B-1F14F9C535A3}"/>
              </a:ext>
            </a:extLst>
          </p:cNvPr>
          <p:cNvSpPr/>
          <p:nvPr/>
        </p:nvSpPr>
        <p:spPr>
          <a:xfrm>
            <a:off x="9460321" y="3175522"/>
            <a:ext cx="3026004" cy="10307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텀블러 사용 기간을 제시해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얼마나 줄일 수 있는지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얼마나 써야 하는지 알 수 있어서 좋다</a:t>
            </a:r>
          </a:p>
        </p:txBody>
      </p:sp>
    </p:spTree>
    <p:extLst>
      <p:ext uri="{BB962C8B-B14F-4D97-AF65-F5344CB8AC3E}">
        <p14:creationId xmlns:p14="http://schemas.microsoft.com/office/powerpoint/2010/main" val="285651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230975E-980A-4932-9B48-70D8EE1BA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27BEDE-3786-4332-886C-6C7F419B78B3}"/>
              </a:ext>
            </a:extLst>
          </p:cNvPr>
          <p:cNvSpPr/>
          <p:nvPr/>
        </p:nvSpPr>
        <p:spPr>
          <a:xfrm>
            <a:off x="339470" y="130216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성적표 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233A75-9CAF-44A6-95E7-470A567B26EF}"/>
              </a:ext>
            </a:extLst>
          </p:cNvPr>
          <p:cNvSpPr/>
          <p:nvPr/>
        </p:nvSpPr>
        <p:spPr>
          <a:xfrm>
            <a:off x="4853597" y="5639765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공유하고싶어지는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이미지라 좋다</a:t>
            </a:r>
          </a:p>
        </p:txBody>
      </p:sp>
    </p:spTree>
    <p:extLst>
      <p:ext uri="{BB962C8B-B14F-4D97-AF65-F5344CB8AC3E}">
        <p14:creationId xmlns:p14="http://schemas.microsoft.com/office/powerpoint/2010/main" val="3371052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F6B5-E31B-4CFA-B53F-821827F59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F3A73-6812-4910-AC10-BA76D4A99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C3CDB-55EC-49D7-8763-B00110E4204A}"/>
              </a:ext>
            </a:extLst>
          </p:cNvPr>
          <p:cNvSpPr/>
          <p:nvPr/>
        </p:nvSpPr>
        <p:spPr>
          <a:xfrm>
            <a:off x="5879976" y="0"/>
            <a:ext cx="4788024" cy="6858000"/>
          </a:xfrm>
          <a:prstGeom prst="rect">
            <a:avLst/>
          </a:prstGeom>
          <a:solidFill>
            <a:srgbClr val="FED06E"/>
          </a:solidFill>
          <a:ln>
            <a:solidFill>
              <a:srgbClr val="FED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9430F-46C5-4D98-8850-7E305079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74" y="0"/>
            <a:ext cx="57149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BAAF-A953-48A5-8E9C-31F2BFDFBD70}"/>
              </a:ext>
            </a:extLst>
          </p:cNvPr>
          <p:cNvSpPr/>
          <p:nvPr/>
        </p:nvSpPr>
        <p:spPr>
          <a:xfrm>
            <a:off x="2960128" y="1668848"/>
            <a:ext cx="2775833" cy="3520304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8669C-3086-48D8-9E2F-DDBCCF349024}"/>
              </a:ext>
            </a:extLst>
          </p:cNvPr>
          <p:cNvSpPr/>
          <p:nvPr/>
        </p:nvSpPr>
        <p:spPr>
          <a:xfrm>
            <a:off x="5990143" y="1615291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/>
              <a:t>간단하게 설명하기 위해 앱으로 설명하겠음</a:t>
            </a:r>
            <a:r>
              <a:rPr lang="en-US" altLang="ko-KR"/>
              <a:t>.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처음 화면을 들어가면 세계환경위기시간이 나옴</a:t>
            </a:r>
            <a:r>
              <a:rPr lang="en-US" altLang="ko-KR"/>
              <a:t>.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30</a:t>
            </a:r>
            <a:r>
              <a:rPr lang="ko-KR" altLang="en-US"/>
              <a:t>년 간 대한민국의 </a:t>
            </a:r>
            <a:r>
              <a:rPr lang="en-US" altLang="ko-KR"/>
              <a:t>(92</a:t>
            </a:r>
            <a:r>
              <a:rPr lang="ko-KR" altLang="en-US"/>
              <a:t>년도</a:t>
            </a:r>
            <a:r>
              <a:rPr lang="en-US" altLang="ko-KR"/>
              <a:t>~20</a:t>
            </a:r>
            <a:r>
              <a:rPr lang="ko-KR" altLang="en-US"/>
              <a:t>년도</a:t>
            </a:r>
            <a:r>
              <a:rPr lang="en-US" altLang="ko-KR"/>
              <a:t>)</a:t>
            </a:r>
            <a:r>
              <a:rPr lang="ko-KR" altLang="en-US"/>
              <a:t>의</a:t>
            </a:r>
            <a:endParaRPr lang="en-US" altLang="ko-KR"/>
          </a:p>
          <a:p>
            <a:pPr algn="ctr"/>
            <a:r>
              <a:rPr lang="ko-KR" altLang="en-US"/>
              <a:t>시계가 돌아가는 모습을 그래픽으로 나타냄</a:t>
            </a:r>
            <a:r>
              <a:rPr lang="en-US" altLang="ko-KR"/>
              <a:t>.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빠르게 </a:t>
            </a:r>
            <a:r>
              <a:rPr lang="en-US" altLang="ko-KR"/>
              <a:t>28</a:t>
            </a:r>
            <a:r>
              <a:rPr lang="ko-KR" altLang="en-US"/>
              <a:t>년치 돌아가는 검정색 시침과 분침 그리고 </a:t>
            </a:r>
            <a:endParaRPr lang="en-US" altLang="ko-KR"/>
          </a:p>
          <a:p>
            <a:pPr algn="ctr"/>
            <a:r>
              <a:rPr lang="ko-KR" altLang="en-US"/>
              <a:t>환경위기를 나타내는 빨간색 시침과 분침도 함께 움직이며 화면 시작</a:t>
            </a:r>
            <a:endParaRPr lang="en-US" altLang="ko-KR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0C1F470-5D3E-4023-9FDA-7129533958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35300" r="20600" b="45800"/>
          <a:stretch/>
        </p:blipFill>
        <p:spPr>
          <a:xfrm>
            <a:off x="6632104" y="152336"/>
            <a:ext cx="3600400" cy="1296144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CBE3DA1-9CC0-4A12-B3EE-D28DD6285D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14491" r="22001" b="43479"/>
          <a:stretch/>
        </p:blipFill>
        <p:spPr>
          <a:xfrm>
            <a:off x="3639279" y="2557654"/>
            <a:ext cx="1559493" cy="1583299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A487871-A593-452D-8555-844D1BE74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9" t="36620" r="22971" b="54425"/>
          <a:stretch/>
        </p:blipFill>
        <p:spPr>
          <a:xfrm>
            <a:off x="3639279" y="2557654"/>
            <a:ext cx="1559493" cy="155793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A13345-ECD4-46C0-8E5D-3DFD49F4EFB0}"/>
              </a:ext>
            </a:extLst>
          </p:cNvPr>
          <p:cNvSpPr/>
          <p:nvPr/>
        </p:nvSpPr>
        <p:spPr>
          <a:xfrm>
            <a:off x="3061702" y="4393686"/>
            <a:ext cx="2674258" cy="427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지금 어디십니까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EB0E10-18E4-4D5E-BAD2-427FA56547FA}"/>
              </a:ext>
            </a:extLst>
          </p:cNvPr>
          <p:cNvSpPr/>
          <p:nvPr/>
        </p:nvSpPr>
        <p:spPr>
          <a:xfrm>
            <a:off x="613275" y="253005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아이디어 굿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B9FF84-8EFC-4CCD-ABD7-C3504E08FBDC}"/>
              </a:ext>
            </a:extLst>
          </p:cNvPr>
          <p:cNvSpPr/>
          <p:nvPr/>
        </p:nvSpPr>
        <p:spPr>
          <a:xfrm>
            <a:off x="579108" y="1223032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매년 발표를 하기 때문에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자료 찾기 쉬울 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69EDB-4AFD-446B-BE46-FC8101C50044}"/>
              </a:ext>
            </a:extLst>
          </p:cNvPr>
          <p:cNvSpPr/>
          <p:nvPr/>
        </p:nvSpPr>
        <p:spPr>
          <a:xfrm>
            <a:off x="579108" y="2109523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다현이는 아날로그가 좋아요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03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F6B5-E31B-4CFA-B53F-821827F59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F3A73-6812-4910-AC10-BA76D4A99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C3CDB-55EC-49D7-8763-B00110E4204A}"/>
              </a:ext>
            </a:extLst>
          </p:cNvPr>
          <p:cNvSpPr/>
          <p:nvPr/>
        </p:nvSpPr>
        <p:spPr>
          <a:xfrm>
            <a:off x="5879976" y="0"/>
            <a:ext cx="4788024" cy="6858000"/>
          </a:xfrm>
          <a:prstGeom prst="rect">
            <a:avLst/>
          </a:prstGeom>
          <a:solidFill>
            <a:srgbClr val="FED06E"/>
          </a:solidFill>
          <a:ln>
            <a:solidFill>
              <a:srgbClr val="FED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9430F-46C5-4D98-8850-7E305079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41" y="22036"/>
            <a:ext cx="57149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BAAF-A953-48A5-8E9C-31F2BFDFBD70}"/>
              </a:ext>
            </a:extLst>
          </p:cNvPr>
          <p:cNvSpPr/>
          <p:nvPr/>
        </p:nvSpPr>
        <p:spPr>
          <a:xfrm>
            <a:off x="2960128" y="1668848"/>
            <a:ext cx="2775833" cy="3520304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8669C-3086-48D8-9E2F-DDBCCF349024}"/>
              </a:ext>
            </a:extLst>
          </p:cNvPr>
          <p:cNvSpPr/>
          <p:nvPr/>
        </p:nvSpPr>
        <p:spPr>
          <a:xfrm>
            <a:off x="5990143" y="161529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/>
              <a:t>환경위기 시계를 타이머로 나타내면 </a:t>
            </a:r>
            <a:endParaRPr lang="en-US" altLang="ko-KR"/>
          </a:p>
          <a:p>
            <a:pPr algn="ctr"/>
            <a:r>
              <a:rPr lang="ko-KR" altLang="en-US"/>
              <a:t>좀 더 경각심있지 않을까</a:t>
            </a:r>
            <a:r>
              <a:rPr lang="en-US" altLang="ko-KR"/>
              <a:t>?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약간 공포테마 느낌</a:t>
            </a:r>
            <a:endParaRPr lang="en-US" altLang="ko-KR"/>
          </a:p>
          <a:p>
            <a:pPr algn="ctr"/>
            <a:r>
              <a:rPr lang="ko-KR" altLang="en-US"/>
              <a:t> </a:t>
            </a:r>
            <a:endParaRPr lang="en-US" altLang="ko-KR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CBE3DA1-9CC0-4A12-B3EE-D28DD6285D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14491" r="22001" b="43479"/>
          <a:stretch/>
        </p:blipFill>
        <p:spPr>
          <a:xfrm>
            <a:off x="3639279" y="2557654"/>
            <a:ext cx="1559493" cy="1583299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A487871-A593-452D-8555-844D1BE74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9" t="36620" r="22971" b="54425"/>
          <a:stretch/>
        </p:blipFill>
        <p:spPr>
          <a:xfrm>
            <a:off x="3639279" y="2557654"/>
            <a:ext cx="1559493" cy="155793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A13345-ECD4-46C0-8E5D-3DFD49F4EFB0}"/>
              </a:ext>
            </a:extLst>
          </p:cNvPr>
          <p:cNvSpPr/>
          <p:nvPr/>
        </p:nvSpPr>
        <p:spPr>
          <a:xfrm>
            <a:off x="3061702" y="4393686"/>
            <a:ext cx="2674258" cy="427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지금 어디십니까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64DB1C-B0D1-4A7C-9FED-DF02CFEC3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792858" y="1586885"/>
            <a:ext cx="3087118" cy="18722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F35B56-20F9-4BA5-8152-CD2DC074C2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792858" y="3021890"/>
            <a:ext cx="3087118" cy="2351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F2E3A7-C1AB-439D-A864-7A5B6C95D5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88" t="41752" r="51251" b="54200"/>
          <a:stretch/>
        </p:blipFill>
        <p:spPr>
          <a:xfrm>
            <a:off x="2900120" y="3670594"/>
            <a:ext cx="2936383" cy="7810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62813-6903-49D7-939C-6B537ABBC2FE}"/>
              </a:ext>
            </a:extLst>
          </p:cNvPr>
          <p:cNvSpPr/>
          <p:nvPr/>
        </p:nvSpPr>
        <p:spPr>
          <a:xfrm>
            <a:off x="3162541" y="2409496"/>
            <a:ext cx="2450497" cy="387590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사람들은 플라스틱을 버렸다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84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F6B5-E31B-4CFA-B53F-821827F59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F3A73-6812-4910-AC10-BA76D4A99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C3CDB-55EC-49D7-8763-B00110E4204A}"/>
              </a:ext>
            </a:extLst>
          </p:cNvPr>
          <p:cNvSpPr/>
          <p:nvPr/>
        </p:nvSpPr>
        <p:spPr>
          <a:xfrm>
            <a:off x="5886210" y="0"/>
            <a:ext cx="4788024" cy="6858000"/>
          </a:xfrm>
          <a:prstGeom prst="rect">
            <a:avLst/>
          </a:prstGeom>
          <a:solidFill>
            <a:srgbClr val="FED06E"/>
          </a:solidFill>
          <a:ln>
            <a:solidFill>
              <a:srgbClr val="FED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9430F-46C5-4D98-8850-7E305079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74" y="0"/>
            <a:ext cx="57149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B983A4-411E-4D22-82B6-B5A734495B12}"/>
              </a:ext>
            </a:extLst>
          </p:cNvPr>
          <p:cNvSpPr/>
          <p:nvPr/>
        </p:nvSpPr>
        <p:spPr>
          <a:xfrm>
            <a:off x="3023718" y="1668848"/>
            <a:ext cx="2775833" cy="3704368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BE0AC0-3EE0-4171-8991-091DE632B033}"/>
              </a:ext>
            </a:extLst>
          </p:cNvPr>
          <p:cNvSpPr/>
          <p:nvPr/>
        </p:nvSpPr>
        <p:spPr>
          <a:xfrm>
            <a:off x="2960128" y="1668848"/>
            <a:ext cx="2775833" cy="3520304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C023D1A3-1BCF-45BA-B6ED-3D61203BC6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14491" r="22001" b="43479"/>
          <a:stretch/>
        </p:blipFill>
        <p:spPr>
          <a:xfrm>
            <a:off x="3639279" y="2557654"/>
            <a:ext cx="1559493" cy="158329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EF6B5DC3-F10D-4EE5-B7E5-6A1D90043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9" t="36620" r="22971" b="54425"/>
          <a:stretch/>
        </p:blipFill>
        <p:spPr>
          <a:xfrm>
            <a:off x="3639279" y="2557654"/>
            <a:ext cx="1559493" cy="155793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23A618-DF06-4303-AB95-273FA5E520F3}"/>
              </a:ext>
            </a:extLst>
          </p:cNvPr>
          <p:cNvSpPr/>
          <p:nvPr/>
        </p:nvSpPr>
        <p:spPr>
          <a:xfrm>
            <a:off x="3061702" y="4393686"/>
            <a:ext cx="2674258" cy="427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지금 어디십니까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8D4F86-CADD-42E2-A509-88C0EF49B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792858" y="1586885"/>
            <a:ext cx="3087118" cy="18722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C668B7-F512-4334-8A61-B784A5A9A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792858" y="3021890"/>
            <a:ext cx="3087118" cy="23513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1BF9F-3587-40AD-A68B-36B153515D6B}"/>
              </a:ext>
            </a:extLst>
          </p:cNvPr>
          <p:cNvSpPr/>
          <p:nvPr/>
        </p:nvSpPr>
        <p:spPr>
          <a:xfrm>
            <a:off x="2960128" y="1734532"/>
            <a:ext cx="2721094" cy="142150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사용자 환경 위험도 테스트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DB8AD0-C621-454C-8BA1-4310B7740781}"/>
              </a:ext>
            </a:extLst>
          </p:cNvPr>
          <p:cNvSpPr/>
          <p:nvPr/>
        </p:nvSpPr>
        <p:spPr>
          <a:xfrm>
            <a:off x="2895600" y="1905437"/>
            <a:ext cx="2721094" cy="670721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ko-KR" altLang="en-US" sz="1000"/>
              <a:t>나는 마트에 진열된 상품 포장을 보고 낭비라고 생각해 본 적이 있다</a:t>
            </a:r>
            <a:r>
              <a:rPr lang="en-US" altLang="ko-KR" sz="1000"/>
              <a:t>.</a:t>
            </a:r>
          </a:p>
          <a:p>
            <a:pPr marL="228600" indent="-228600" algn="ctr">
              <a:buAutoNum type="arabicPeriod"/>
            </a:pPr>
            <a:endParaRPr lang="en-US" altLang="ko-KR" sz="10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1024CD-8D1B-4EBD-96AB-AE63C64AE679}"/>
              </a:ext>
            </a:extLst>
          </p:cNvPr>
          <p:cNvSpPr/>
          <p:nvPr/>
        </p:nvSpPr>
        <p:spPr>
          <a:xfrm>
            <a:off x="2909863" y="2971182"/>
            <a:ext cx="2721094" cy="670721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2. </a:t>
            </a:r>
            <a:r>
              <a:rPr lang="ko-KR" altLang="en-US" sz="1000"/>
              <a:t>나는 류준열이 생선을 락앤락통에 담은 </a:t>
            </a:r>
            <a:r>
              <a:rPr lang="en-US" altLang="ko-KR" sz="1000"/>
              <a:t>sns</a:t>
            </a:r>
            <a:r>
              <a:rPr lang="ko-KR" altLang="en-US" sz="1000"/>
              <a:t>를 보고 나도 시도해볼까 라는 생각을 한 적 있다</a:t>
            </a:r>
            <a:r>
              <a:rPr lang="en-US" altLang="ko-KR" sz="100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709F0C-B27A-4871-8EEC-8E3339EE7B9C}"/>
              </a:ext>
            </a:extLst>
          </p:cNvPr>
          <p:cNvSpPr/>
          <p:nvPr/>
        </p:nvSpPr>
        <p:spPr>
          <a:xfrm>
            <a:off x="2917152" y="4010116"/>
            <a:ext cx="2721094" cy="670721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3. </a:t>
            </a:r>
            <a:r>
              <a:rPr lang="ko-KR" altLang="en-US" sz="1000"/>
              <a:t>나는 스타벅스가 빨대를 종이로 바꾼 것을 긍정적으로 생각한다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66F03B3-1815-4074-A26C-A47A7A504F2E}"/>
              </a:ext>
            </a:extLst>
          </p:cNvPr>
          <p:cNvSpPr/>
          <p:nvPr/>
        </p:nvSpPr>
        <p:spPr>
          <a:xfrm>
            <a:off x="2999656" y="2437640"/>
            <a:ext cx="416716" cy="415297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8CA46B-4412-485E-AC6B-E5F918301D79}"/>
              </a:ext>
            </a:extLst>
          </p:cNvPr>
          <p:cNvSpPr/>
          <p:nvPr/>
        </p:nvSpPr>
        <p:spPr>
          <a:xfrm>
            <a:off x="3553743" y="2467763"/>
            <a:ext cx="360857" cy="343289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79E871-0FD6-4CA5-95C5-D55D6FF07E31}"/>
              </a:ext>
            </a:extLst>
          </p:cNvPr>
          <p:cNvSpPr/>
          <p:nvPr/>
        </p:nvSpPr>
        <p:spPr>
          <a:xfrm>
            <a:off x="4051970" y="2543383"/>
            <a:ext cx="246151" cy="245408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56C0057-F5EF-40C7-A05B-8AC45902DB0F}"/>
              </a:ext>
            </a:extLst>
          </p:cNvPr>
          <p:cNvSpPr/>
          <p:nvPr/>
        </p:nvSpPr>
        <p:spPr>
          <a:xfrm>
            <a:off x="5259439" y="2431758"/>
            <a:ext cx="416716" cy="415297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4AEE92-C474-49FF-9A77-39A59E992FF9}"/>
              </a:ext>
            </a:extLst>
          </p:cNvPr>
          <p:cNvSpPr/>
          <p:nvPr/>
        </p:nvSpPr>
        <p:spPr>
          <a:xfrm>
            <a:off x="4761213" y="2473218"/>
            <a:ext cx="360857" cy="343289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E8D89C4-62F3-48CD-AC85-DEDAC5E370F1}"/>
              </a:ext>
            </a:extLst>
          </p:cNvPr>
          <p:cNvSpPr/>
          <p:nvPr/>
        </p:nvSpPr>
        <p:spPr>
          <a:xfrm>
            <a:off x="4409842" y="2543383"/>
            <a:ext cx="246151" cy="245408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DB65AC5-B405-469A-B03F-414EB30F1DDA}"/>
              </a:ext>
            </a:extLst>
          </p:cNvPr>
          <p:cNvSpPr/>
          <p:nvPr/>
        </p:nvSpPr>
        <p:spPr>
          <a:xfrm>
            <a:off x="2987453" y="3661776"/>
            <a:ext cx="416716" cy="415297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425A7B2-11DC-4E80-B1F9-55D8F67BE9D5}"/>
              </a:ext>
            </a:extLst>
          </p:cNvPr>
          <p:cNvSpPr/>
          <p:nvPr/>
        </p:nvSpPr>
        <p:spPr>
          <a:xfrm>
            <a:off x="3541540" y="3691899"/>
            <a:ext cx="360857" cy="343289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BC539B-2D57-4F20-B68B-5DFBFDFB0FFF}"/>
              </a:ext>
            </a:extLst>
          </p:cNvPr>
          <p:cNvSpPr/>
          <p:nvPr/>
        </p:nvSpPr>
        <p:spPr>
          <a:xfrm>
            <a:off x="4039767" y="3767519"/>
            <a:ext cx="246151" cy="245408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9ED0E11-6F90-4174-83EF-B72B0FE3A38E}"/>
              </a:ext>
            </a:extLst>
          </p:cNvPr>
          <p:cNvSpPr/>
          <p:nvPr/>
        </p:nvSpPr>
        <p:spPr>
          <a:xfrm>
            <a:off x="5247236" y="3655894"/>
            <a:ext cx="416716" cy="415297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93B59A6-00AE-4174-9448-573018E756EB}"/>
              </a:ext>
            </a:extLst>
          </p:cNvPr>
          <p:cNvSpPr/>
          <p:nvPr/>
        </p:nvSpPr>
        <p:spPr>
          <a:xfrm>
            <a:off x="4749010" y="3697354"/>
            <a:ext cx="360857" cy="343289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B6091F-8275-4E11-AD3A-FE977023060E}"/>
              </a:ext>
            </a:extLst>
          </p:cNvPr>
          <p:cNvSpPr/>
          <p:nvPr/>
        </p:nvSpPr>
        <p:spPr>
          <a:xfrm>
            <a:off x="4397639" y="3767519"/>
            <a:ext cx="246151" cy="245408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623401-E041-4E45-A793-F995F487A7C5}"/>
              </a:ext>
            </a:extLst>
          </p:cNvPr>
          <p:cNvSpPr/>
          <p:nvPr/>
        </p:nvSpPr>
        <p:spPr>
          <a:xfrm>
            <a:off x="2927648" y="4741896"/>
            <a:ext cx="416716" cy="415297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71E6EE8-0C0F-4372-AACF-821E687BBB92}"/>
              </a:ext>
            </a:extLst>
          </p:cNvPr>
          <p:cNvSpPr/>
          <p:nvPr/>
        </p:nvSpPr>
        <p:spPr>
          <a:xfrm>
            <a:off x="3481735" y="4772019"/>
            <a:ext cx="360857" cy="343289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546D17E-6374-410A-A8EC-B35891C6F1F1}"/>
              </a:ext>
            </a:extLst>
          </p:cNvPr>
          <p:cNvSpPr/>
          <p:nvPr/>
        </p:nvSpPr>
        <p:spPr>
          <a:xfrm>
            <a:off x="3979962" y="4847639"/>
            <a:ext cx="246151" cy="245408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8F73F91-4FD0-4CBD-8D0D-40052CB13C4C}"/>
              </a:ext>
            </a:extLst>
          </p:cNvPr>
          <p:cNvSpPr/>
          <p:nvPr/>
        </p:nvSpPr>
        <p:spPr>
          <a:xfrm>
            <a:off x="5187431" y="4736014"/>
            <a:ext cx="416716" cy="415297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8F72785-4B42-44FC-88B8-86D54CC3B545}"/>
              </a:ext>
            </a:extLst>
          </p:cNvPr>
          <p:cNvSpPr/>
          <p:nvPr/>
        </p:nvSpPr>
        <p:spPr>
          <a:xfrm>
            <a:off x="4689205" y="4777474"/>
            <a:ext cx="360857" cy="343289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A0C7EE7-ECA1-460A-B8CB-66A027B7BDE6}"/>
              </a:ext>
            </a:extLst>
          </p:cNvPr>
          <p:cNvSpPr/>
          <p:nvPr/>
        </p:nvSpPr>
        <p:spPr>
          <a:xfrm>
            <a:off x="4337834" y="4847639"/>
            <a:ext cx="246151" cy="245408"/>
          </a:xfrm>
          <a:prstGeom prst="ellipse">
            <a:avLst/>
          </a:prstGeom>
          <a:noFill/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690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F6B5-E31B-4CFA-B53F-821827F59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F3A73-6812-4910-AC10-BA76D4A99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9430F-46C5-4D98-8850-7E305079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90" y="0"/>
            <a:ext cx="5714938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1C3CDB-55EC-49D7-8763-B00110E4204A}"/>
              </a:ext>
            </a:extLst>
          </p:cNvPr>
          <p:cNvSpPr/>
          <p:nvPr/>
        </p:nvSpPr>
        <p:spPr>
          <a:xfrm>
            <a:off x="6096000" y="0"/>
            <a:ext cx="4572000" cy="6858000"/>
          </a:xfrm>
          <a:prstGeom prst="rect">
            <a:avLst/>
          </a:prstGeom>
          <a:solidFill>
            <a:srgbClr val="FED06E"/>
          </a:solidFill>
          <a:ln>
            <a:solidFill>
              <a:srgbClr val="FED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r>
              <a:rPr lang="ko-KR" altLang="en-US"/>
              <a:t>아니면 플라스틱 섬 초대장 형식도 괜찮음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FE940-A0B2-4DA8-BB59-B3D1946648BD}"/>
              </a:ext>
            </a:extLst>
          </p:cNvPr>
          <p:cNvSpPr/>
          <p:nvPr/>
        </p:nvSpPr>
        <p:spPr>
          <a:xfrm>
            <a:off x="3022910" y="1668848"/>
            <a:ext cx="2775833" cy="3520304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C0B2D65-4FF8-444B-AEAC-281A5F56B6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14491" r="22001" b="43479"/>
          <a:stretch/>
        </p:blipFill>
        <p:spPr>
          <a:xfrm>
            <a:off x="3702061" y="2557654"/>
            <a:ext cx="1559493" cy="158329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1A953DB-9DE0-4042-8157-4241406022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9" t="36620" r="22971" b="54425"/>
          <a:stretch/>
        </p:blipFill>
        <p:spPr>
          <a:xfrm>
            <a:off x="3702061" y="2557654"/>
            <a:ext cx="1559493" cy="15579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177B7E-6A50-4777-BB75-A3282B9A67D2}"/>
              </a:ext>
            </a:extLst>
          </p:cNvPr>
          <p:cNvSpPr/>
          <p:nvPr/>
        </p:nvSpPr>
        <p:spPr>
          <a:xfrm>
            <a:off x="3124484" y="4393686"/>
            <a:ext cx="2674258" cy="427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지금 어디십니까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2BDE8E-C78D-411A-9379-5158856B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1586885"/>
            <a:ext cx="3087118" cy="1872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DE669E-B967-4A9A-93B6-482E632E0A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3021890"/>
            <a:ext cx="3087118" cy="235132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5B870E-2E34-4196-A798-52D6A596987B}"/>
              </a:ext>
            </a:extLst>
          </p:cNvPr>
          <p:cNvSpPr/>
          <p:nvPr/>
        </p:nvSpPr>
        <p:spPr>
          <a:xfrm>
            <a:off x="2960128" y="1734532"/>
            <a:ext cx="2982630" cy="254536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당신이 환경위기시간에 기여한 정도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E9E320-2731-4554-8C8A-87648F770B2D}"/>
              </a:ext>
            </a:extLst>
          </p:cNvPr>
          <p:cNvSpPr/>
          <p:nvPr/>
        </p:nvSpPr>
        <p:spPr>
          <a:xfrm>
            <a:off x="2919510" y="2422262"/>
            <a:ext cx="2982630" cy="2552331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최악이군요</a:t>
            </a:r>
            <a:r>
              <a:rPr lang="en-US" altLang="ko-KR" sz="1000"/>
              <a:t>! </a:t>
            </a:r>
            <a:r>
              <a:rPr lang="ko-KR" altLang="en-US" sz="1000"/>
              <a:t>당신은 상위 </a:t>
            </a:r>
            <a:r>
              <a:rPr lang="en-US" altLang="ko-KR" sz="1000"/>
              <a:t>5%</a:t>
            </a:r>
            <a:r>
              <a:rPr lang="ko-KR" altLang="en-US" sz="1000"/>
              <a:t>에 속하는</a:t>
            </a:r>
            <a:endParaRPr lang="en-US" altLang="ko-KR" sz="1000"/>
          </a:p>
          <a:p>
            <a:pPr algn="ctr"/>
            <a:r>
              <a:rPr lang="ko-KR" altLang="en-US" sz="1000"/>
              <a:t>파렴치한 인간 플라스틱 제조기 입니다</a:t>
            </a:r>
            <a:r>
              <a:rPr lang="en-US" altLang="ko-KR" sz="1000"/>
              <a:t>.</a:t>
            </a:r>
          </a:p>
          <a:p>
            <a:pPr algn="ctr"/>
            <a:endParaRPr lang="en-US" altLang="ko-KR" sz="1000"/>
          </a:p>
          <a:p>
            <a:pPr algn="ctr"/>
            <a:r>
              <a:rPr lang="ko-KR" altLang="en-US" sz="1000"/>
              <a:t>당장 우리가 있는 플라스틱 섬으로 오세요</a:t>
            </a:r>
            <a:r>
              <a:rPr lang="en-US" altLang="ko-KR" sz="1000"/>
              <a:t>!</a:t>
            </a:r>
          </a:p>
          <a:p>
            <a:pPr algn="ctr"/>
            <a:endParaRPr lang="en-US" altLang="ko-KR" sz="1000"/>
          </a:p>
          <a:p>
            <a:pPr algn="ctr"/>
            <a:endParaRPr lang="en-US" altLang="ko-KR" sz="1000"/>
          </a:p>
          <a:p>
            <a:pPr algn="ctr"/>
            <a:endParaRPr lang="en-US" altLang="ko-KR" sz="1000"/>
          </a:p>
          <a:p>
            <a:pPr algn="ctr"/>
            <a:endParaRPr lang="en-US" altLang="ko-KR" sz="1000"/>
          </a:p>
          <a:p>
            <a:pPr algn="ctr"/>
            <a:endParaRPr lang="en-US" altLang="ko-KR" sz="1000"/>
          </a:p>
          <a:p>
            <a:pPr algn="ctr"/>
            <a:endParaRPr lang="en-US" altLang="ko-KR" sz="1000"/>
          </a:p>
          <a:p>
            <a:pPr algn="ctr"/>
            <a:endParaRPr lang="en-US" altLang="ko-KR" sz="1000"/>
          </a:p>
          <a:p>
            <a:pPr algn="ctr"/>
            <a:endParaRPr lang="en-US" altLang="ko-KR" sz="1000"/>
          </a:p>
          <a:p>
            <a:pPr algn="ctr"/>
            <a:endParaRPr lang="ko-KR" altLang="en-US" sz="1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7B8437-1EED-43DE-B206-CFF2F0E8DDB2}"/>
              </a:ext>
            </a:extLst>
          </p:cNvPr>
          <p:cNvSpPr/>
          <p:nvPr/>
        </p:nvSpPr>
        <p:spPr>
          <a:xfrm>
            <a:off x="7771106" y="1749581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많이 쓰는 사람에게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경고 느낌으로 표현해도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좋을듯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290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5A928D-2A40-4300-B456-BC894102CCF8}"/>
              </a:ext>
            </a:extLst>
          </p:cNvPr>
          <p:cNvSpPr txBox="1"/>
          <p:nvPr/>
        </p:nvSpPr>
        <p:spPr>
          <a:xfrm>
            <a:off x="326122" y="149399"/>
            <a:ext cx="7944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3p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AA35B-C755-45D9-92C3-15357629ED76}"/>
              </a:ext>
            </a:extLst>
          </p:cNvPr>
          <p:cNvSpPr txBox="1"/>
          <p:nvPr/>
        </p:nvSpPr>
        <p:spPr>
          <a:xfrm>
            <a:off x="1118312" y="395620"/>
            <a:ext cx="873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결과 보기 전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로딩창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D75F4C-B780-4F0A-BD59-E7AEB582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14" y="848412"/>
            <a:ext cx="5017297" cy="3845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C50E2B-4204-464E-A64A-DF3D9E6E3CCF}"/>
              </a:ext>
            </a:extLst>
          </p:cNvPr>
          <p:cNvSpPr txBox="1"/>
          <p:nvPr/>
        </p:nvSpPr>
        <p:spPr>
          <a:xfrm>
            <a:off x="5882851" y="149399"/>
            <a:ext cx="2590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4p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4E6AD-9A02-4EC1-A280-319C3E1341E2}"/>
              </a:ext>
            </a:extLst>
          </p:cNvPr>
          <p:cNvSpPr txBox="1"/>
          <p:nvPr/>
        </p:nvSpPr>
        <p:spPr>
          <a:xfrm>
            <a:off x="6675041" y="395620"/>
            <a:ext cx="2849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결과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590F29A5-5DBD-4672-B9CC-5C95348D0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8"/>
          <a:stretch/>
        </p:blipFill>
        <p:spPr>
          <a:xfrm>
            <a:off x="6242886" y="848412"/>
            <a:ext cx="5736473" cy="42467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086713-6D75-49A6-AB03-C60395628FB8}"/>
              </a:ext>
            </a:extLst>
          </p:cNvPr>
          <p:cNvSpPr/>
          <p:nvPr/>
        </p:nvSpPr>
        <p:spPr>
          <a:xfrm>
            <a:off x="9950008" y="3641602"/>
            <a:ext cx="1998483" cy="584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백분위 넣어주자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E09FE6-B170-485A-B8FB-4DA7E60A41D3}"/>
              </a:ext>
            </a:extLst>
          </p:cNvPr>
          <p:cNvSpPr/>
          <p:nvPr/>
        </p:nvSpPr>
        <p:spPr>
          <a:xfrm>
            <a:off x="9950008" y="4335442"/>
            <a:ext cx="1998483" cy="5137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한국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%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%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AE79D5-0322-4E97-BA06-E4FE01A55E4B}"/>
              </a:ext>
            </a:extLst>
          </p:cNvPr>
          <p:cNvSpPr/>
          <p:nvPr/>
        </p:nvSpPr>
        <p:spPr>
          <a:xfrm>
            <a:off x="7249113" y="4958267"/>
            <a:ext cx="4699378" cy="5137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세계에서 가장 잘 실천하고 있는 국가는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~~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입니다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~~~~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73045E-BAA2-45DB-A946-BB0DD4A52DE2}"/>
              </a:ext>
            </a:extLst>
          </p:cNvPr>
          <p:cNvSpPr/>
          <p:nvPr/>
        </p:nvSpPr>
        <p:spPr>
          <a:xfrm>
            <a:off x="7249113" y="5557675"/>
            <a:ext cx="4699378" cy="5137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모범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친구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예시로 보여주자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32C431-342F-49DA-A79B-A51885E5351F}"/>
              </a:ext>
            </a:extLst>
          </p:cNvPr>
          <p:cNvSpPr txBox="1"/>
          <p:nvPr/>
        </p:nvSpPr>
        <p:spPr>
          <a:xfrm>
            <a:off x="8759916" y="53342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최악입니다.+화성으로</a:t>
            </a:r>
            <a:r>
              <a:rPr lang="ko-KR" altLang="en-US" sz="1200" dirty="0"/>
              <a:t> 가야 해요</a:t>
            </a:r>
            <a:endParaRPr lang="en-US" altLang="ko-KR" sz="1200" dirty="0"/>
          </a:p>
          <a:p>
            <a:r>
              <a:rPr lang="ko-KR" altLang="en-US" sz="1200" dirty="0"/>
              <a:t>필기체로 보이는 느낌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크레용느낌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709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F6B5-E31B-4CFA-B53F-821827F59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F3A73-6812-4910-AC10-BA76D4A99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C3CDB-55EC-49D7-8763-B00110E4204A}"/>
              </a:ext>
            </a:extLst>
          </p:cNvPr>
          <p:cNvSpPr/>
          <p:nvPr/>
        </p:nvSpPr>
        <p:spPr>
          <a:xfrm>
            <a:off x="5879976" y="0"/>
            <a:ext cx="4788024" cy="6858000"/>
          </a:xfrm>
          <a:prstGeom prst="rect">
            <a:avLst/>
          </a:prstGeom>
          <a:solidFill>
            <a:srgbClr val="FED06E"/>
          </a:solidFill>
          <a:ln>
            <a:solidFill>
              <a:srgbClr val="FED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9430F-46C5-4D98-8850-7E305079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90" y="0"/>
            <a:ext cx="57149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2A7958-0D2D-4EE1-A3C4-4A6BE0903915}"/>
              </a:ext>
            </a:extLst>
          </p:cNvPr>
          <p:cNvSpPr/>
          <p:nvPr/>
        </p:nvSpPr>
        <p:spPr>
          <a:xfrm>
            <a:off x="2960128" y="1668848"/>
            <a:ext cx="2775833" cy="3520304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33995E2-AADC-4371-B057-D965BC9F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14491" r="22001" b="43479"/>
          <a:stretch/>
        </p:blipFill>
        <p:spPr>
          <a:xfrm>
            <a:off x="3639279" y="2557654"/>
            <a:ext cx="1559493" cy="158329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EE69D10-3932-4548-AE15-F36F4940D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9" t="36620" r="22971" b="54425"/>
          <a:stretch/>
        </p:blipFill>
        <p:spPr>
          <a:xfrm>
            <a:off x="3639279" y="2557654"/>
            <a:ext cx="1559493" cy="15579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6F1281-28C2-4562-98FA-3F9A72915E9A}"/>
              </a:ext>
            </a:extLst>
          </p:cNvPr>
          <p:cNvSpPr/>
          <p:nvPr/>
        </p:nvSpPr>
        <p:spPr>
          <a:xfrm>
            <a:off x="3061702" y="4393686"/>
            <a:ext cx="2674258" cy="427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지금 어디십니까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F7790-07F0-4902-8B41-CE8C4A9F4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1614322"/>
            <a:ext cx="3087118" cy="1872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ECDBE5-F527-42E2-BB9D-2FD8D1216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3012692"/>
            <a:ext cx="3087118" cy="23513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FB8C56-5630-4CA6-869E-1F7E1128050A}"/>
              </a:ext>
            </a:extLst>
          </p:cNvPr>
          <p:cNvSpPr/>
          <p:nvPr/>
        </p:nvSpPr>
        <p:spPr>
          <a:xfrm>
            <a:off x="3162541" y="2409496"/>
            <a:ext cx="2450497" cy="387590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BB74F7-F6AC-4F8A-BA9E-27C5E87BFAA8}"/>
              </a:ext>
            </a:extLst>
          </p:cNvPr>
          <p:cNvSpPr/>
          <p:nvPr/>
        </p:nvSpPr>
        <p:spPr>
          <a:xfrm>
            <a:off x="2960128" y="1734533"/>
            <a:ext cx="2982630" cy="221027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당신의 플라스틱 섬 지분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A63E1-EE8A-4B05-ABFA-21FDFD4B65D6}"/>
              </a:ext>
            </a:extLst>
          </p:cNvPr>
          <p:cNvSpPr/>
          <p:nvPr/>
        </p:nvSpPr>
        <p:spPr>
          <a:xfrm>
            <a:off x="2927709" y="4161996"/>
            <a:ext cx="2982630" cy="1147366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당신이 플라스틱 섬의 엄청난 땅주인 이군요</a:t>
            </a:r>
            <a:endParaRPr lang="en-US" altLang="ko-KR" sz="10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1A9737C-3DEB-4C8C-AF76-4CA9E4621167}"/>
              </a:ext>
            </a:extLst>
          </p:cNvPr>
          <p:cNvSpPr/>
          <p:nvPr/>
        </p:nvSpPr>
        <p:spPr>
          <a:xfrm>
            <a:off x="3061702" y="2178880"/>
            <a:ext cx="2590056" cy="23033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F6B5-E31B-4CFA-B53F-821827F59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F3A73-6812-4910-AC10-BA76D4A99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C3CDB-55EC-49D7-8763-B00110E4204A}"/>
              </a:ext>
            </a:extLst>
          </p:cNvPr>
          <p:cNvSpPr/>
          <p:nvPr/>
        </p:nvSpPr>
        <p:spPr>
          <a:xfrm>
            <a:off x="5879976" y="0"/>
            <a:ext cx="4788024" cy="6858000"/>
          </a:xfrm>
          <a:prstGeom prst="rect">
            <a:avLst/>
          </a:prstGeom>
          <a:solidFill>
            <a:srgbClr val="FED06E"/>
          </a:solidFill>
          <a:ln>
            <a:solidFill>
              <a:srgbClr val="FED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9430F-46C5-4D98-8850-7E305079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90" y="0"/>
            <a:ext cx="57149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2A7958-0D2D-4EE1-A3C4-4A6BE0903915}"/>
              </a:ext>
            </a:extLst>
          </p:cNvPr>
          <p:cNvSpPr/>
          <p:nvPr/>
        </p:nvSpPr>
        <p:spPr>
          <a:xfrm>
            <a:off x="2960128" y="1668848"/>
            <a:ext cx="2775833" cy="3520304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33995E2-AADC-4371-B057-D965BC9F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14491" r="22001" b="43479"/>
          <a:stretch/>
        </p:blipFill>
        <p:spPr>
          <a:xfrm>
            <a:off x="3639279" y="2557654"/>
            <a:ext cx="1559493" cy="158329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EE69D10-3932-4548-AE15-F36F4940D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9" t="36620" r="22971" b="54425"/>
          <a:stretch/>
        </p:blipFill>
        <p:spPr>
          <a:xfrm>
            <a:off x="3639279" y="2557654"/>
            <a:ext cx="1559493" cy="15579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6F1281-28C2-4562-98FA-3F9A72915E9A}"/>
              </a:ext>
            </a:extLst>
          </p:cNvPr>
          <p:cNvSpPr/>
          <p:nvPr/>
        </p:nvSpPr>
        <p:spPr>
          <a:xfrm>
            <a:off x="3061702" y="4393686"/>
            <a:ext cx="2674258" cy="427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지금 어디십니까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F7790-07F0-4902-8B41-CE8C4A9F4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1614322"/>
            <a:ext cx="3087118" cy="1872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ECDBE5-F527-42E2-BB9D-2FD8D1216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3012692"/>
            <a:ext cx="3087118" cy="23513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FB8C56-5630-4CA6-869E-1F7E1128050A}"/>
              </a:ext>
            </a:extLst>
          </p:cNvPr>
          <p:cNvSpPr/>
          <p:nvPr/>
        </p:nvSpPr>
        <p:spPr>
          <a:xfrm>
            <a:off x="4402448" y="2009641"/>
            <a:ext cx="1530848" cy="2811273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대체 물품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BB74F7-F6AC-4F8A-BA9E-27C5E87BFAA8}"/>
              </a:ext>
            </a:extLst>
          </p:cNvPr>
          <p:cNvSpPr/>
          <p:nvPr/>
        </p:nvSpPr>
        <p:spPr>
          <a:xfrm>
            <a:off x="2960128" y="1734533"/>
            <a:ext cx="2982630" cy="221027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플라스틱 대체 방안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A63E1-EE8A-4B05-ABFA-21FDFD4B65D6}"/>
              </a:ext>
            </a:extLst>
          </p:cNvPr>
          <p:cNvSpPr/>
          <p:nvPr/>
        </p:nvSpPr>
        <p:spPr>
          <a:xfrm>
            <a:off x="2906931" y="2009642"/>
            <a:ext cx="1439959" cy="2811273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일회용 플라스틱</a:t>
            </a:r>
            <a:endParaRPr lang="en-US" altLang="ko-KR" sz="10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A07D29-F498-425F-8E38-73DAF0C9B2E4}"/>
              </a:ext>
            </a:extLst>
          </p:cNvPr>
          <p:cNvSpPr/>
          <p:nvPr/>
        </p:nvSpPr>
        <p:spPr>
          <a:xfrm>
            <a:off x="2907516" y="4995780"/>
            <a:ext cx="2982630" cy="221027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확인 하셨습니까</a:t>
            </a:r>
            <a:r>
              <a:rPr lang="en-US" altLang="ko-KR" sz="1000"/>
              <a:t>?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08972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F6B5-E31B-4CFA-B53F-821827F59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F3A73-6812-4910-AC10-BA76D4A99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C3CDB-55EC-49D7-8763-B00110E4204A}"/>
              </a:ext>
            </a:extLst>
          </p:cNvPr>
          <p:cNvSpPr/>
          <p:nvPr/>
        </p:nvSpPr>
        <p:spPr>
          <a:xfrm>
            <a:off x="6596146" y="-35976"/>
            <a:ext cx="4788024" cy="6858000"/>
          </a:xfrm>
          <a:prstGeom prst="rect">
            <a:avLst/>
          </a:prstGeom>
          <a:solidFill>
            <a:srgbClr val="FED06E"/>
          </a:solidFill>
          <a:ln>
            <a:solidFill>
              <a:srgbClr val="FED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다현언니가 쓴 </a:t>
            </a:r>
            <a:endParaRPr lang="en-US" altLang="ko-KR"/>
          </a:p>
          <a:p>
            <a:pPr algn="ctr"/>
            <a:r>
              <a:rPr lang="ko-KR" altLang="en-US"/>
              <a:t>플라스틱 다이어트 서약서 </a:t>
            </a:r>
            <a:endParaRPr lang="en-US" altLang="ko-KR"/>
          </a:p>
          <a:p>
            <a:pPr algn="ctr"/>
            <a:r>
              <a:rPr lang="ko-KR" altLang="en-US"/>
              <a:t>아이디어 좋아서 가져옴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9430F-46C5-4D98-8850-7E305079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90" y="0"/>
            <a:ext cx="57149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2A7958-0D2D-4EE1-A3C4-4A6BE0903915}"/>
              </a:ext>
            </a:extLst>
          </p:cNvPr>
          <p:cNvSpPr/>
          <p:nvPr/>
        </p:nvSpPr>
        <p:spPr>
          <a:xfrm>
            <a:off x="2960128" y="1668848"/>
            <a:ext cx="2775833" cy="3520304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33995E2-AADC-4371-B057-D965BC9F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14491" r="22001" b="43479"/>
          <a:stretch/>
        </p:blipFill>
        <p:spPr>
          <a:xfrm>
            <a:off x="3639279" y="2557654"/>
            <a:ext cx="1559493" cy="158329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EE69D10-3932-4548-AE15-F36F4940D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9" t="36620" r="22971" b="54425"/>
          <a:stretch/>
        </p:blipFill>
        <p:spPr>
          <a:xfrm>
            <a:off x="3639279" y="2557654"/>
            <a:ext cx="1559493" cy="15579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6F1281-28C2-4562-98FA-3F9A72915E9A}"/>
              </a:ext>
            </a:extLst>
          </p:cNvPr>
          <p:cNvSpPr/>
          <p:nvPr/>
        </p:nvSpPr>
        <p:spPr>
          <a:xfrm>
            <a:off x="3061702" y="4393686"/>
            <a:ext cx="2674258" cy="427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지금 어디십니까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F7790-07F0-4902-8B41-CE8C4A9F4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1614322"/>
            <a:ext cx="3087118" cy="1872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ECDBE5-F527-42E2-BB9D-2FD8D1216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3012692"/>
            <a:ext cx="3087118" cy="235132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BB74F7-F6AC-4F8A-BA9E-27C5E87BFAA8}"/>
              </a:ext>
            </a:extLst>
          </p:cNvPr>
          <p:cNvSpPr/>
          <p:nvPr/>
        </p:nvSpPr>
        <p:spPr>
          <a:xfrm>
            <a:off x="2960128" y="1734533"/>
            <a:ext cx="2982630" cy="221027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플라스틱 섬 지분 포기 각서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A63E1-EE8A-4B05-ABFA-21FDFD4B65D6}"/>
              </a:ext>
            </a:extLst>
          </p:cNvPr>
          <p:cNvSpPr/>
          <p:nvPr/>
        </p:nvSpPr>
        <p:spPr>
          <a:xfrm>
            <a:off x="2906930" y="2009642"/>
            <a:ext cx="3035828" cy="2811273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당신은 몇 </a:t>
            </a:r>
            <a:r>
              <a:rPr lang="en-US" altLang="ko-KR" sz="1000"/>
              <a:t>% </a:t>
            </a:r>
            <a:r>
              <a:rPr lang="ko-KR" altLang="en-US" sz="1000"/>
              <a:t>가 되는 플라스틱 섬의 </a:t>
            </a:r>
            <a:endParaRPr lang="en-US" altLang="ko-KR" sz="1000"/>
          </a:p>
          <a:p>
            <a:pPr algn="ctr"/>
            <a:r>
              <a:rPr lang="ko-KR" altLang="en-US" sz="1000"/>
              <a:t>지분을 포기하고</a:t>
            </a:r>
            <a:endParaRPr lang="en-US" altLang="ko-KR" sz="1000"/>
          </a:p>
          <a:p>
            <a:pPr algn="ctr"/>
            <a:endParaRPr lang="en-US" altLang="ko-KR" sz="1000"/>
          </a:p>
          <a:p>
            <a:pPr algn="ctr"/>
            <a:r>
              <a:rPr lang="ko-KR" altLang="en-US" sz="1000"/>
              <a:t>어쩌구저쩌구  </a:t>
            </a:r>
            <a:endParaRPr lang="en-US" altLang="ko-KR" sz="10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A07D29-F498-425F-8E38-73DAF0C9B2E4}"/>
              </a:ext>
            </a:extLst>
          </p:cNvPr>
          <p:cNvSpPr/>
          <p:nvPr/>
        </p:nvSpPr>
        <p:spPr>
          <a:xfrm>
            <a:off x="2907516" y="4995780"/>
            <a:ext cx="2982630" cy="221027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서명 하시겠습니까</a:t>
            </a:r>
            <a:r>
              <a:rPr lang="en-US" altLang="ko-KR" sz="1000"/>
              <a:t>?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783978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F6B5-E31B-4CFA-B53F-821827F59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F3A73-6812-4910-AC10-BA76D4A99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C3CDB-55EC-49D7-8763-B00110E4204A}"/>
              </a:ext>
            </a:extLst>
          </p:cNvPr>
          <p:cNvSpPr/>
          <p:nvPr/>
        </p:nvSpPr>
        <p:spPr>
          <a:xfrm>
            <a:off x="6596146" y="-35976"/>
            <a:ext cx="4788024" cy="6858000"/>
          </a:xfrm>
          <a:prstGeom prst="rect">
            <a:avLst/>
          </a:prstGeom>
          <a:solidFill>
            <a:srgbClr val="FED06E"/>
          </a:solidFill>
          <a:ln>
            <a:solidFill>
              <a:srgbClr val="FED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다현언니가 쓴 </a:t>
            </a:r>
            <a:endParaRPr lang="en-US" altLang="ko-KR"/>
          </a:p>
          <a:p>
            <a:pPr algn="ctr"/>
            <a:r>
              <a:rPr lang="ko-KR" altLang="en-US"/>
              <a:t>플라스틱 다이어트 서약서 </a:t>
            </a:r>
            <a:endParaRPr lang="en-US" altLang="ko-KR"/>
          </a:p>
          <a:p>
            <a:pPr algn="ctr"/>
            <a:r>
              <a:rPr lang="ko-KR" altLang="en-US"/>
              <a:t>아이디어 좋아서 가져옴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9430F-46C5-4D98-8850-7E305079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90" y="0"/>
            <a:ext cx="57149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2A7958-0D2D-4EE1-A3C4-4A6BE0903915}"/>
              </a:ext>
            </a:extLst>
          </p:cNvPr>
          <p:cNvSpPr/>
          <p:nvPr/>
        </p:nvSpPr>
        <p:spPr>
          <a:xfrm>
            <a:off x="2960128" y="1668848"/>
            <a:ext cx="2775833" cy="3520304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33995E2-AADC-4371-B057-D965BC9F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14491" r="22001" b="43479"/>
          <a:stretch/>
        </p:blipFill>
        <p:spPr>
          <a:xfrm>
            <a:off x="3639279" y="2557654"/>
            <a:ext cx="1559493" cy="158329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EE69D10-3932-4548-AE15-F36F4940D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9" t="36620" r="22971" b="54425"/>
          <a:stretch/>
        </p:blipFill>
        <p:spPr>
          <a:xfrm>
            <a:off x="3639279" y="2557654"/>
            <a:ext cx="1559493" cy="15579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6F1281-28C2-4562-98FA-3F9A72915E9A}"/>
              </a:ext>
            </a:extLst>
          </p:cNvPr>
          <p:cNvSpPr/>
          <p:nvPr/>
        </p:nvSpPr>
        <p:spPr>
          <a:xfrm>
            <a:off x="3061702" y="4393686"/>
            <a:ext cx="2674258" cy="427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지금 어디십니까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4F7790-07F0-4902-8B41-CE8C4A9F4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1614322"/>
            <a:ext cx="3087118" cy="1872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ECDBE5-F527-42E2-BB9D-2FD8D1216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0" t="40888" r="28244" b="27500"/>
          <a:stretch/>
        </p:blipFill>
        <p:spPr>
          <a:xfrm>
            <a:off x="2855640" y="3012692"/>
            <a:ext cx="3087118" cy="235132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BB74F7-F6AC-4F8A-BA9E-27C5E87BFAA8}"/>
              </a:ext>
            </a:extLst>
          </p:cNvPr>
          <p:cNvSpPr/>
          <p:nvPr/>
        </p:nvSpPr>
        <p:spPr>
          <a:xfrm>
            <a:off x="2960128" y="1734533"/>
            <a:ext cx="2982630" cy="221027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플라스틱 섬 지분 포기 각서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A63E1-EE8A-4B05-ABFA-21FDFD4B65D6}"/>
              </a:ext>
            </a:extLst>
          </p:cNvPr>
          <p:cNvSpPr/>
          <p:nvPr/>
        </p:nvSpPr>
        <p:spPr>
          <a:xfrm>
            <a:off x="2906930" y="2009642"/>
            <a:ext cx="3035828" cy="2811273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당신은 몇 </a:t>
            </a:r>
            <a:r>
              <a:rPr lang="en-US" altLang="ko-KR" sz="1000"/>
              <a:t>% </a:t>
            </a:r>
            <a:r>
              <a:rPr lang="ko-KR" altLang="en-US" sz="1000"/>
              <a:t>가 되는 플라스틱 섬의 </a:t>
            </a:r>
            <a:endParaRPr lang="en-US" altLang="ko-KR" sz="1000"/>
          </a:p>
          <a:p>
            <a:pPr algn="ctr"/>
            <a:r>
              <a:rPr lang="ko-KR" altLang="en-US" sz="1000"/>
              <a:t>지분을 포기하고</a:t>
            </a:r>
            <a:endParaRPr lang="en-US" altLang="ko-KR" sz="1000"/>
          </a:p>
          <a:p>
            <a:pPr algn="ctr"/>
            <a:endParaRPr lang="en-US" altLang="ko-KR" sz="1000"/>
          </a:p>
          <a:p>
            <a:pPr algn="ctr"/>
            <a:r>
              <a:rPr lang="ko-KR" altLang="en-US" sz="1000"/>
              <a:t>어쩌구저쩌구  </a:t>
            </a:r>
            <a:endParaRPr lang="en-US" altLang="ko-KR" sz="10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A07D29-F498-425F-8E38-73DAF0C9B2E4}"/>
              </a:ext>
            </a:extLst>
          </p:cNvPr>
          <p:cNvSpPr/>
          <p:nvPr/>
        </p:nvSpPr>
        <p:spPr>
          <a:xfrm>
            <a:off x="2907516" y="4995780"/>
            <a:ext cx="2982630" cy="221027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서명 하시겠습니까</a:t>
            </a:r>
            <a:r>
              <a:rPr lang="en-US" altLang="ko-KR" sz="1000"/>
              <a:t>?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56899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F6B5-E31B-4CFA-B53F-821827F59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F3A73-6812-4910-AC10-BA76D4A99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1C3CDB-55EC-49D7-8763-B00110E4204A}"/>
              </a:ext>
            </a:extLst>
          </p:cNvPr>
          <p:cNvSpPr/>
          <p:nvPr/>
        </p:nvSpPr>
        <p:spPr>
          <a:xfrm>
            <a:off x="5879976" y="0"/>
            <a:ext cx="4788024" cy="6858000"/>
          </a:xfrm>
          <a:prstGeom prst="rect">
            <a:avLst/>
          </a:prstGeom>
          <a:solidFill>
            <a:srgbClr val="FED06E"/>
          </a:solidFill>
          <a:ln>
            <a:solidFill>
              <a:srgbClr val="FED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9430F-46C5-4D98-8850-7E305079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73" y="-832"/>
            <a:ext cx="5714938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BAAF-A953-48A5-8E9C-31F2BFDFBD70}"/>
              </a:ext>
            </a:extLst>
          </p:cNvPr>
          <p:cNvSpPr/>
          <p:nvPr/>
        </p:nvSpPr>
        <p:spPr>
          <a:xfrm>
            <a:off x="2960128" y="1668848"/>
            <a:ext cx="2775833" cy="3520304"/>
          </a:xfrm>
          <a:prstGeom prst="rect">
            <a:avLst/>
          </a:prstGeom>
          <a:solidFill>
            <a:srgbClr val="F1F2F5"/>
          </a:solidFill>
          <a:ln>
            <a:solidFill>
              <a:srgbClr val="F1F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8669C-3086-48D8-9E2F-DDBCCF349024}"/>
              </a:ext>
            </a:extLst>
          </p:cNvPr>
          <p:cNvSpPr/>
          <p:nvPr/>
        </p:nvSpPr>
        <p:spPr>
          <a:xfrm>
            <a:off x="5990143" y="16152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/>
              <a:t>마지막</a:t>
            </a:r>
            <a:r>
              <a:rPr lang="en-US" altLang="ko-KR"/>
              <a:t>..</a:t>
            </a:r>
          </a:p>
          <a:p>
            <a:pPr algn="ctr"/>
            <a:r>
              <a:rPr lang="ko-KR" altLang="en-US"/>
              <a:t>공유하기 버튼 </a:t>
            </a:r>
            <a:endParaRPr lang="en-US" altLang="ko-KR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CBE3DA1-9CC0-4A12-B3EE-D28DD6285D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14491" r="22001" b="43479"/>
          <a:stretch/>
        </p:blipFill>
        <p:spPr>
          <a:xfrm>
            <a:off x="3639279" y="2557654"/>
            <a:ext cx="1559493" cy="1583299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A487871-A593-452D-8555-844D1BE74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9" t="36620" r="22971" b="54425"/>
          <a:stretch/>
        </p:blipFill>
        <p:spPr>
          <a:xfrm>
            <a:off x="3639279" y="2557654"/>
            <a:ext cx="1559493" cy="155793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A13345-ECD4-46C0-8E5D-3DFD49F4EFB0}"/>
              </a:ext>
            </a:extLst>
          </p:cNvPr>
          <p:cNvSpPr/>
          <p:nvPr/>
        </p:nvSpPr>
        <p:spPr>
          <a:xfrm>
            <a:off x="3061702" y="4393686"/>
            <a:ext cx="2674258" cy="427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지금 어디십니까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64DB1C-B0D1-4A7C-9FED-DF02CFEC3F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80" t="40888" r="28244" b="27500"/>
          <a:stretch/>
        </p:blipFill>
        <p:spPr>
          <a:xfrm>
            <a:off x="2792858" y="1586885"/>
            <a:ext cx="3087118" cy="18722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F35B56-20F9-4BA5-8152-CD2DC074C2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80" t="40888" r="28244" b="27500"/>
          <a:stretch/>
        </p:blipFill>
        <p:spPr>
          <a:xfrm>
            <a:off x="2792858" y="3021890"/>
            <a:ext cx="3087118" cy="2351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F2E3A7-C1AB-439D-A864-7A5B6C95D5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188" t="41752" r="51251" b="54200"/>
          <a:stretch/>
        </p:blipFill>
        <p:spPr>
          <a:xfrm>
            <a:off x="2900120" y="3670594"/>
            <a:ext cx="2936383" cy="7810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62813-6903-49D7-939C-6B537ABBC2FE}"/>
              </a:ext>
            </a:extLst>
          </p:cNvPr>
          <p:cNvSpPr/>
          <p:nvPr/>
        </p:nvSpPr>
        <p:spPr>
          <a:xfrm>
            <a:off x="3162541" y="2409496"/>
            <a:ext cx="2450497" cy="387590"/>
          </a:xfrm>
          <a:prstGeom prst="rect">
            <a:avLst/>
          </a:prstGeom>
          <a:solidFill>
            <a:srgbClr val="510A15"/>
          </a:solidFill>
          <a:ln>
            <a:solidFill>
              <a:srgbClr val="500A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타이머 함께 멈추러 가기</a:t>
            </a:r>
            <a:r>
              <a:rPr lang="en-US" altLang="ko-KR" sz="1400"/>
              <a:t>.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2A3F76-3B6E-4AF7-8DAB-56F606D44F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05" y="3049820"/>
            <a:ext cx="467937" cy="4679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454C7A-D728-4CE0-806B-9DB9F9DEBE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77" y="3049821"/>
            <a:ext cx="472812" cy="4728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2319D07-1A8E-472E-AD00-EECB139AEFA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9" t="30603" r="24167" b="38885"/>
          <a:stretch/>
        </p:blipFill>
        <p:spPr>
          <a:xfrm>
            <a:off x="4841976" y="3041996"/>
            <a:ext cx="467938" cy="467938"/>
          </a:xfrm>
          <a:custGeom>
            <a:avLst/>
            <a:gdLst>
              <a:gd name="connsiteX0" fmla="*/ 1494000 w 2988000"/>
              <a:gd name="connsiteY0" fmla="*/ 0 h 2988000"/>
              <a:gd name="connsiteX1" fmla="*/ 2988000 w 2988000"/>
              <a:gd name="connsiteY1" fmla="*/ 1494000 h 2988000"/>
              <a:gd name="connsiteX2" fmla="*/ 1494000 w 2988000"/>
              <a:gd name="connsiteY2" fmla="*/ 2988000 h 2988000"/>
              <a:gd name="connsiteX3" fmla="*/ 0 w 2988000"/>
              <a:gd name="connsiteY3" fmla="*/ 1494000 h 2988000"/>
              <a:gd name="connsiteX4" fmla="*/ 1494000 w 2988000"/>
              <a:gd name="connsiteY4" fmla="*/ 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8000" h="2988000">
                <a:moveTo>
                  <a:pt x="1494000" y="0"/>
                </a:moveTo>
                <a:cubicBezTo>
                  <a:pt x="2319113" y="0"/>
                  <a:pt x="2988000" y="668887"/>
                  <a:pt x="2988000" y="1494000"/>
                </a:cubicBezTo>
                <a:cubicBezTo>
                  <a:pt x="2988000" y="2319113"/>
                  <a:pt x="2319113" y="2988000"/>
                  <a:pt x="1494000" y="2988000"/>
                </a:cubicBezTo>
                <a:cubicBezTo>
                  <a:pt x="668887" y="2988000"/>
                  <a:pt x="0" y="2319113"/>
                  <a:pt x="0" y="1494000"/>
                </a:cubicBezTo>
                <a:cubicBezTo>
                  <a:pt x="0" y="668887"/>
                  <a:pt x="668887" y="0"/>
                  <a:pt x="1494000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E2DA9E1-D922-49DA-B8F3-F25B2B0D9A93}"/>
              </a:ext>
            </a:extLst>
          </p:cNvPr>
          <p:cNvSpPr/>
          <p:nvPr/>
        </p:nvSpPr>
        <p:spPr>
          <a:xfrm>
            <a:off x="7338626" y="3114113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공유하기를 하면 프로그램 상에서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페이스북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인스타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카톡으로 연계되게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하는것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AD6A8B-D04E-467A-BFEF-F496F6407DF3}"/>
              </a:ext>
            </a:extLst>
          </p:cNvPr>
          <p:cNvSpPr/>
          <p:nvPr/>
        </p:nvSpPr>
        <p:spPr>
          <a:xfrm>
            <a:off x="7338626" y="4002892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링크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사진이 같이 보내지는 것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EA71E0-23EB-4BC7-B0F1-732A1B3D43FC}"/>
              </a:ext>
            </a:extLst>
          </p:cNvPr>
          <p:cNvSpPr/>
          <p:nvPr/>
        </p:nvSpPr>
        <p:spPr>
          <a:xfrm>
            <a:off x="7338626" y="4865234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공유하기 좋아요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F4F2A7-C478-47B7-9291-6F3172BADF04}"/>
              </a:ext>
            </a:extLst>
          </p:cNvPr>
          <p:cNvSpPr/>
          <p:nvPr/>
        </p:nvSpPr>
        <p:spPr>
          <a:xfrm>
            <a:off x="7338626" y="5735637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계산기 전용 계정에서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해시태그 이벤트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스토리 이벤트를 하면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추첨</a:t>
            </a:r>
          </a:p>
        </p:txBody>
      </p:sp>
    </p:spTree>
    <p:extLst>
      <p:ext uri="{BB962C8B-B14F-4D97-AF65-F5344CB8AC3E}">
        <p14:creationId xmlns:p14="http://schemas.microsoft.com/office/powerpoint/2010/main" val="3651106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AF780-8D6B-490A-AE0D-4E7AA2CD11A4}"/>
              </a:ext>
            </a:extLst>
          </p:cNvPr>
          <p:cNvSpPr txBox="1"/>
          <p:nvPr/>
        </p:nvSpPr>
        <p:spPr>
          <a:xfrm>
            <a:off x="3941885" y="123092"/>
            <a:ext cx="2031325" cy="348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쓰레기 양심 계산기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0F9EA-FC35-4948-9637-7FD2836E60DE}"/>
              </a:ext>
            </a:extLst>
          </p:cNvPr>
          <p:cNvSpPr txBox="1"/>
          <p:nvPr/>
        </p:nvSpPr>
        <p:spPr>
          <a:xfrm>
            <a:off x="5634636" y="527539"/>
            <a:ext cx="2436886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46" dirty="0"/>
              <a:t>일주일에 소비하는 쓰레기 개수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C94F2-A505-4A4B-BD53-B872DBA35574}"/>
              </a:ext>
            </a:extLst>
          </p:cNvPr>
          <p:cNvSpPr txBox="1"/>
          <p:nvPr/>
        </p:nvSpPr>
        <p:spPr>
          <a:xfrm>
            <a:off x="4215506" y="527539"/>
            <a:ext cx="505268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46" dirty="0"/>
              <a:t>종류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EE0FE4-58C3-42C0-92B2-B7098E42D149}"/>
              </a:ext>
            </a:extLst>
          </p:cNvPr>
          <p:cNvCxnSpPr>
            <a:cxnSpLocks/>
          </p:cNvCxnSpPr>
          <p:nvPr/>
        </p:nvCxnSpPr>
        <p:spPr>
          <a:xfrm>
            <a:off x="5251938" y="527539"/>
            <a:ext cx="0" cy="622662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A8A010E-51A7-49C7-A286-67802885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96" y="651346"/>
            <a:ext cx="865165" cy="8651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DC03A7-4C45-4BA4-A346-A28B617F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24"/>
          <a:stretch/>
        </p:blipFill>
        <p:spPr>
          <a:xfrm>
            <a:off x="4285436" y="1506535"/>
            <a:ext cx="221243" cy="658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8407D9-DBD3-42FC-8E01-CF02CE7C3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1" t="18211" r="4879" b="18717"/>
          <a:stretch/>
        </p:blipFill>
        <p:spPr>
          <a:xfrm>
            <a:off x="4243062" y="2238564"/>
            <a:ext cx="440004" cy="6352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FD6ABE2-1AB4-45C3-80C4-BB267C3E6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5" r="50741" b="14854"/>
          <a:stretch/>
        </p:blipFill>
        <p:spPr>
          <a:xfrm>
            <a:off x="4176967" y="2972130"/>
            <a:ext cx="534832" cy="7629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2A397F-FCE7-4C03-B48D-1ECFEB3E0D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2" t="17882" r="12779" b="19608"/>
          <a:stretch/>
        </p:blipFill>
        <p:spPr>
          <a:xfrm>
            <a:off x="4113126" y="3837697"/>
            <a:ext cx="696842" cy="5779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C02FAE-D97F-446B-B0EB-C08A0969B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84" y="4521812"/>
            <a:ext cx="1037472" cy="6261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9F17DD-01B7-4812-A2C1-077A1FC62E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t="31018" r="1852" b="19858"/>
          <a:stretch/>
        </p:blipFill>
        <p:spPr>
          <a:xfrm>
            <a:off x="3939903" y="5296226"/>
            <a:ext cx="1146176" cy="5876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E0AAF00-8243-481E-A955-47F77BC74B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" t="17234" b="12790"/>
          <a:stretch/>
        </p:blipFill>
        <p:spPr>
          <a:xfrm>
            <a:off x="3969184" y="5991455"/>
            <a:ext cx="1017273" cy="762706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E7E87F1A-1113-4C90-9833-49B8291CBB14}"/>
              </a:ext>
            </a:extLst>
          </p:cNvPr>
          <p:cNvGrpSpPr/>
          <p:nvPr/>
        </p:nvGrpSpPr>
        <p:grpSpPr>
          <a:xfrm>
            <a:off x="5327905" y="907768"/>
            <a:ext cx="3194538" cy="382798"/>
            <a:chOff x="2361160" y="1311219"/>
            <a:chExt cx="4614333" cy="55293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3E5AF9F-D01C-4167-B64F-B361E4A7F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1160" y="1311219"/>
              <a:ext cx="3506231" cy="55293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2D2E30-8E44-484F-BA78-B93962BB27E4}"/>
                </a:ext>
              </a:extLst>
            </p:cNvPr>
            <p:cNvSpPr txBox="1"/>
            <p:nvPr/>
          </p:nvSpPr>
          <p:spPr>
            <a:xfrm>
              <a:off x="6018749" y="1393707"/>
              <a:ext cx="956744" cy="410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46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</a:t>
              </a:r>
              <a:r>
                <a:rPr lang="ko-KR" altLang="en-US" sz="1246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419085-E708-4712-8FBA-6E91D5472468}"/>
              </a:ext>
            </a:extLst>
          </p:cNvPr>
          <p:cNvSpPr txBox="1"/>
          <p:nvPr/>
        </p:nvSpPr>
        <p:spPr>
          <a:xfrm>
            <a:off x="5400215" y="751759"/>
            <a:ext cx="47007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9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969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CC1E4C-1DE7-4CAC-944E-4B1687E5CD5E}"/>
              </a:ext>
            </a:extLst>
          </p:cNvPr>
          <p:cNvSpPr txBox="1"/>
          <p:nvPr/>
        </p:nvSpPr>
        <p:spPr>
          <a:xfrm>
            <a:off x="7418272" y="751759"/>
            <a:ext cx="47007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9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ko-KR" altLang="en-US" sz="969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EA58C-F4F2-4F7F-80A5-95EE4B603E8B}"/>
              </a:ext>
            </a:extLst>
          </p:cNvPr>
          <p:cNvSpPr txBox="1"/>
          <p:nvPr/>
        </p:nvSpPr>
        <p:spPr>
          <a:xfrm>
            <a:off x="7891742" y="751759"/>
            <a:ext cx="518164" cy="390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9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 이상</a:t>
            </a:r>
            <a:endParaRPr lang="ko-KR" altLang="en-US" sz="969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849EFB-4D3B-4FF0-9FC8-6EE337F184AB}"/>
              </a:ext>
            </a:extLst>
          </p:cNvPr>
          <p:cNvGrpSpPr/>
          <p:nvPr/>
        </p:nvGrpSpPr>
        <p:grpSpPr>
          <a:xfrm>
            <a:off x="5327905" y="1661145"/>
            <a:ext cx="3194538" cy="382798"/>
            <a:chOff x="2361160" y="1311219"/>
            <a:chExt cx="4614333" cy="55293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F4B36D2-3878-4235-97DB-AB0BEAE4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1160" y="1311219"/>
              <a:ext cx="3506231" cy="55293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9E473C-9038-40A7-AA3E-605656165C3D}"/>
                </a:ext>
              </a:extLst>
            </p:cNvPr>
            <p:cNvSpPr txBox="1"/>
            <p:nvPr/>
          </p:nvSpPr>
          <p:spPr>
            <a:xfrm>
              <a:off x="6018749" y="1393707"/>
              <a:ext cx="956744" cy="410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46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</a:t>
              </a:r>
              <a:r>
                <a:rPr lang="ko-KR" altLang="en-US" sz="1246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EDFB86B-78B8-4169-B1C7-2D90E60D2BA6}"/>
              </a:ext>
            </a:extLst>
          </p:cNvPr>
          <p:cNvGrpSpPr/>
          <p:nvPr/>
        </p:nvGrpSpPr>
        <p:grpSpPr>
          <a:xfrm>
            <a:off x="5327905" y="6181409"/>
            <a:ext cx="3194538" cy="382798"/>
            <a:chOff x="2361160" y="1311219"/>
            <a:chExt cx="4614333" cy="552931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5D17D65-36FC-4BD9-93C3-65B0847D6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1160" y="1311219"/>
              <a:ext cx="3506231" cy="55293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E726FF-CA7A-4109-A65A-C19A238EF9D8}"/>
                </a:ext>
              </a:extLst>
            </p:cNvPr>
            <p:cNvSpPr txBox="1"/>
            <p:nvPr/>
          </p:nvSpPr>
          <p:spPr>
            <a:xfrm>
              <a:off x="6018749" y="1393707"/>
              <a:ext cx="956744" cy="410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46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</a:t>
              </a:r>
              <a:r>
                <a:rPr lang="ko-KR" altLang="en-US" sz="1246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F3A31AA-E2E5-41C9-B2F2-54377A33EE48}"/>
              </a:ext>
            </a:extLst>
          </p:cNvPr>
          <p:cNvGrpSpPr/>
          <p:nvPr/>
        </p:nvGrpSpPr>
        <p:grpSpPr>
          <a:xfrm>
            <a:off x="5327905" y="4674655"/>
            <a:ext cx="3194538" cy="382798"/>
            <a:chOff x="2361160" y="1311219"/>
            <a:chExt cx="4614333" cy="552931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DC58867-1153-4642-9646-27F4D7DA0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1160" y="1311219"/>
              <a:ext cx="3506231" cy="55293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1B5074-0FE5-4619-BD6B-74EDCE0E5EA0}"/>
                </a:ext>
              </a:extLst>
            </p:cNvPr>
            <p:cNvSpPr txBox="1"/>
            <p:nvPr/>
          </p:nvSpPr>
          <p:spPr>
            <a:xfrm>
              <a:off x="6018749" y="1393707"/>
              <a:ext cx="956744" cy="410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46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</a:t>
              </a:r>
              <a:r>
                <a:rPr lang="ko-KR" altLang="en-US" sz="1246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B78E3CD-9EA0-4AFC-8400-8712C61A8FE4}"/>
              </a:ext>
            </a:extLst>
          </p:cNvPr>
          <p:cNvGrpSpPr/>
          <p:nvPr/>
        </p:nvGrpSpPr>
        <p:grpSpPr>
          <a:xfrm>
            <a:off x="5327905" y="5428033"/>
            <a:ext cx="3194538" cy="382798"/>
            <a:chOff x="2361160" y="1311219"/>
            <a:chExt cx="4614333" cy="55293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6AD58F-4921-4BA8-B9E5-291CB810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1160" y="1311219"/>
              <a:ext cx="3506231" cy="55293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8DF3DF-8D4B-4CFB-B417-3CF22815B312}"/>
                </a:ext>
              </a:extLst>
            </p:cNvPr>
            <p:cNvSpPr txBox="1"/>
            <p:nvPr/>
          </p:nvSpPr>
          <p:spPr>
            <a:xfrm>
              <a:off x="6018749" y="1393707"/>
              <a:ext cx="956744" cy="410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46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</a:t>
              </a:r>
              <a:r>
                <a:rPr lang="ko-KR" altLang="en-US" sz="1246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96F6BCF-AD97-4E3C-ABBE-6FB0F3538FB6}"/>
              </a:ext>
            </a:extLst>
          </p:cNvPr>
          <p:cNvGrpSpPr/>
          <p:nvPr/>
        </p:nvGrpSpPr>
        <p:grpSpPr>
          <a:xfrm>
            <a:off x="5327905" y="3921278"/>
            <a:ext cx="3194538" cy="382798"/>
            <a:chOff x="2361160" y="1311219"/>
            <a:chExt cx="4614333" cy="55293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E961BB2-703B-430A-9D84-8BB88E46D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1160" y="1311219"/>
              <a:ext cx="3506231" cy="55293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5421A14-3758-4CF6-B2A4-DF1BB2C72DB3}"/>
                </a:ext>
              </a:extLst>
            </p:cNvPr>
            <p:cNvSpPr txBox="1"/>
            <p:nvPr/>
          </p:nvSpPr>
          <p:spPr>
            <a:xfrm>
              <a:off x="6018749" y="1393707"/>
              <a:ext cx="956744" cy="410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46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</a:t>
              </a:r>
              <a:r>
                <a:rPr lang="ko-KR" altLang="en-US" sz="1246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A437DB6-7820-40B3-ACBC-9A2C48C1831A}"/>
              </a:ext>
            </a:extLst>
          </p:cNvPr>
          <p:cNvGrpSpPr/>
          <p:nvPr/>
        </p:nvGrpSpPr>
        <p:grpSpPr>
          <a:xfrm>
            <a:off x="5327905" y="3167900"/>
            <a:ext cx="3194538" cy="382798"/>
            <a:chOff x="2361160" y="1311219"/>
            <a:chExt cx="4614333" cy="552931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587769E-FD17-4A23-B432-7358D7610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1160" y="1311219"/>
              <a:ext cx="3506231" cy="55293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ACBA06-82ED-47F0-B493-630341593849}"/>
                </a:ext>
              </a:extLst>
            </p:cNvPr>
            <p:cNvSpPr txBox="1"/>
            <p:nvPr/>
          </p:nvSpPr>
          <p:spPr>
            <a:xfrm>
              <a:off x="6018749" y="1393707"/>
              <a:ext cx="956744" cy="410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46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</a:t>
              </a:r>
              <a:r>
                <a:rPr lang="ko-KR" altLang="en-US" sz="1246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E9D6158-72EC-4484-916A-E4D5709A1141}"/>
              </a:ext>
            </a:extLst>
          </p:cNvPr>
          <p:cNvGrpSpPr/>
          <p:nvPr/>
        </p:nvGrpSpPr>
        <p:grpSpPr>
          <a:xfrm>
            <a:off x="5327905" y="2414523"/>
            <a:ext cx="3194538" cy="382798"/>
            <a:chOff x="2361160" y="1311219"/>
            <a:chExt cx="4614333" cy="55293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56DCCD6-87AC-4177-B41E-5383833D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1160" y="1311219"/>
              <a:ext cx="3506231" cy="552931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22EF109-E8FF-4A82-B535-70A4785B76F7}"/>
                </a:ext>
              </a:extLst>
            </p:cNvPr>
            <p:cNvSpPr txBox="1"/>
            <p:nvPr/>
          </p:nvSpPr>
          <p:spPr>
            <a:xfrm>
              <a:off x="6018749" y="1393707"/>
              <a:ext cx="956744" cy="410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46" u="sng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   </a:t>
              </a:r>
              <a:r>
                <a:rPr lang="ko-KR" altLang="en-US" sz="1246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016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0AD663-B59E-48BE-B989-CBBC6507E672}"/>
              </a:ext>
            </a:extLst>
          </p:cNvPr>
          <p:cNvGrpSpPr/>
          <p:nvPr/>
        </p:nvGrpSpPr>
        <p:grpSpPr>
          <a:xfrm>
            <a:off x="264148" y="123092"/>
            <a:ext cx="8813409" cy="6734908"/>
            <a:chOff x="264148" y="123092"/>
            <a:chExt cx="8813409" cy="67349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3DD43D-0413-474A-8133-21F23546A543}"/>
                </a:ext>
              </a:extLst>
            </p:cNvPr>
            <p:cNvSpPr txBox="1"/>
            <p:nvPr/>
          </p:nvSpPr>
          <p:spPr>
            <a:xfrm>
              <a:off x="3941885" y="123092"/>
              <a:ext cx="2031325" cy="3481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62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쓰레기 양심 계산기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3E0BC6-5EC5-4059-9A05-BE187FC06523}"/>
                </a:ext>
              </a:extLst>
            </p:cNvPr>
            <p:cNvSpPr txBox="1"/>
            <p:nvPr/>
          </p:nvSpPr>
          <p:spPr>
            <a:xfrm>
              <a:off x="4381847" y="1608992"/>
              <a:ext cx="3861955" cy="305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85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당신이 사용하는 쓰레기의 양을 계산 중입니다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2991F81-EDCB-4402-B267-6C3939840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692" y="282899"/>
              <a:ext cx="1582615" cy="158261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852549-2CEE-422E-8DD0-32548B22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509" y="4176346"/>
              <a:ext cx="4760333" cy="268165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B0E50F-5C76-4C68-9288-5572D8FBE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441" y="1980474"/>
              <a:ext cx="5963116" cy="3354253"/>
            </a:xfrm>
            <a:prstGeom prst="rect">
              <a:avLst/>
            </a:prstGeom>
            <a:effectLst>
              <a:softEdge rad="63500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C3B24B1-96DE-486E-A325-D6A9F386C1E3}"/>
                </a:ext>
              </a:extLst>
            </p:cNvPr>
            <p:cNvSpPr/>
            <p:nvPr/>
          </p:nvSpPr>
          <p:spPr>
            <a:xfrm>
              <a:off x="264148" y="2977587"/>
              <a:ext cx="3026004" cy="68001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중간 창 넣는 것 굿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4F7609-0EF5-4C5B-8529-830AE0EEA65E}"/>
                </a:ext>
              </a:extLst>
            </p:cNvPr>
            <p:cNvSpPr/>
            <p:nvPr/>
          </p:nvSpPr>
          <p:spPr>
            <a:xfrm>
              <a:off x="264148" y="3816150"/>
              <a:ext cx="3026004" cy="68001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요 애니메이션을 직접 제작할 수 있을까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51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80781-4E2F-4353-90F2-0D520E26491E}"/>
              </a:ext>
            </a:extLst>
          </p:cNvPr>
          <p:cNvGrpSpPr/>
          <p:nvPr/>
        </p:nvGrpSpPr>
        <p:grpSpPr>
          <a:xfrm>
            <a:off x="3223553" y="515326"/>
            <a:ext cx="5744894" cy="6484890"/>
            <a:chOff x="-720090" y="744359"/>
            <a:chExt cx="8298180" cy="936706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EA10015-9B3C-4217-A5B3-B9D12FBE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3211" y="5871286"/>
              <a:ext cx="7543800" cy="4240136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1D5054-FCB1-4F84-9D13-A12D6E02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8539" y="2120251"/>
              <a:ext cx="7667854" cy="5099422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0473013-CAC1-4EFA-B98B-8F32161F6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0090" y="744359"/>
              <a:ext cx="8298180" cy="4667727"/>
            </a:xfrm>
            <a:prstGeom prst="rect">
              <a:avLst/>
            </a:prstGeom>
            <a:effectLst>
              <a:softEdge rad="635000"/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3DD43D-0413-474A-8133-21F23546A543}"/>
              </a:ext>
            </a:extLst>
          </p:cNvPr>
          <p:cNvSpPr txBox="1"/>
          <p:nvPr/>
        </p:nvSpPr>
        <p:spPr>
          <a:xfrm>
            <a:off x="3941885" y="123092"/>
            <a:ext cx="2031325" cy="348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쓰레기 양심 계산기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108C9-34B3-4D97-A11C-EF9A6A29713C}"/>
              </a:ext>
            </a:extLst>
          </p:cNvPr>
          <p:cNvSpPr txBox="1"/>
          <p:nvPr/>
        </p:nvSpPr>
        <p:spPr>
          <a:xfrm>
            <a:off x="4588249" y="649656"/>
            <a:ext cx="3387466" cy="3379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당신이 한 달 동안 사용하는 쓰레기의 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4B8AF-D566-4EF0-A475-1486570D885F}"/>
              </a:ext>
            </a:extLst>
          </p:cNvPr>
          <p:cNvSpPr txBox="1"/>
          <p:nvPr/>
        </p:nvSpPr>
        <p:spPr>
          <a:xfrm>
            <a:off x="4610445" y="2823533"/>
            <a:ext cx="3360342" cy="3379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당신이 일년 동안 사용하는 쓰레기의 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74DC9-1714-416E-AFEC-A5A667AB9719}"/>
              </a:ext>
            </a:extLst>
          </p:cNvPr>
          <p:cNvSpPr txBox="1"/>
          <p:nvPr/>
        </p:nvSpPr>
        <p:spPr>
          <a:xfrm>
            <a:off x="4584919" y="4997410"/>
            <a:ext cx="3387856" cy="3379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당신이 </a:t>
            </a:r>
            <a:r>
              <a:rPr lang="en-US" altLang="ko-KR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동안 사용하는 쓰레기의 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34648-56F1-4135-AEFB-A57BDAEAA21A}"/>
              </a:ext>
            </a:extLst>
          </p:cNvPr>
          <p:cNvSpPr txBox="1"/>
          <p:nvPr/>
        </p:nvSpPr>
        <p:spPr>
          <a:xfrm>
            <a:off x="5226481" y="1208318"/>
            <a:ext cx="1738609" cy="809229"/>
          </a:xfrm>
          <a:prstGeom prst="roundRect">
            <a:avLst/>
          </a:prstGeom>
          <a:solidFill>
            <a:srgbClr val="FFFF0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215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000Kg</a:t>
            </a:r>
          </a:p>
          <a:p>
            <a:pPr algn="ctr"/>
            <a:r>
              <a:rPr lang="en-US" altLang="ko-KR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ko-KR" altLang="en-US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자전거 </a:t>
            </a:r>
            <a:r>
              <a:rPr lang="en-US" altLang="ko-KR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</a:t>
            </a:r>
            <a:r>
              <a:rPr lang="ko-KR" altLang="en-US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3939C-2300-45EF-A997-20F2E398DD8E}"/>
              </a:ext>
            </a:extLst>
          </p:cNvPr>
          <p:cNvSpPr txBox="1"/>
          <p:nvPr/>
        </p:nvSpPr>
        <p:spPr>
          <a:xfrm>
            <a:off x="5226481" y="3480619"/>
            <a:ext cx="1738609" cy="809229"/>
          </a:xfrm>
          <a:prstGeom prst="roundRect">
            <a:avLst/>
          </a:prstGeom>
          <a:solidFill>
            <a:srgbClr val="FF630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215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000Kg</a:t>
            </a:r>
          </a:p>
          <a:p>
            <a:pPr algn="ctr"/>
            <a:r>
              <a:rPr lang="en-US" altLang="ko-KR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ko-KR" altLang="en-US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승용차 </a:t>
            </a:r>
            <a:r>
              <a:rPr lang="en-US" altLang="ko-KR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</a:t>
            </a:r>
            <a:r>
              <a:rPr lang="ko-KR" altLang="en-US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EE1213-AA6C-41E5-90CC-351B830F69E7}"/>
              </a:ext>
            </a:extLst>
          </p:cNvPr>
          <p:cNvSpPr txBox="1"/>
          <p:nvPr/>
        </p:nvSpPr>
        <p:spPr>
          <a:xfrm>
            <a:off x="5348627" y="5575948"/>
            <a:ext cx="1494316" cy="809229"/>
          </a:xfrm>
          <a:prstGeom prst="roundRect">
            <a:avLst/>
          </a:prstGeom>
          <a:solidFill>
            <a:srgbClr val="FE000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215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000Kg</a:t>
            </a:r>
          </a:p>
          <a:p>
            <a:pPr algn="ctr"/>
            <a:r>
              <a:rPr lang="en-US" altLang="ko-KR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ko-KR" altLang="en-US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버스 </a:t>
            </a:r>
            <a:r>
              <a:rPr lang="en-US" altLang="ko-KR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</a:t>
            </a:r>
            <a:r>
              <a:rPr lang="ko-KR" altLang="en-US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대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10DCDA9F-9998-4E3D-AF39-A7C721ACB1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0490089"/>
                  </p:ext>
                </p:extLst>
              </p:nvPr>
            </p:nvGraphicFramePr>
            <p:xfrm>
              <a:off x="-3474720" y="1662430"/>
              <a:ext cx="3048000" cy="1714500"/>
            </p:xfrm>
            <a:graphic>
              <a:graphicData uri="http://schemas.microsoft.com/office/powerpoint/2016/slidezoom">
                <pslz:sldZm>
                  <pslz:sldZmObj sldId="278" cId="1819451319">
                    <pslz:zmPr id="{090351E6-7E68-44F0-B39F-B511206C48A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슬라이드 확대/축소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0DCDA9F-9998-4E3D-AF39-A7C721ACB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474720" y="16624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45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DD43D-0413-474A-8133-21F23546A543}"/>
              </a:ext>
            </a:extLst>
          </p:cNvPr>
          <p:cNvSpPr txBox="1"/>
          <p:nvPr/>
        </p:nvSpPr>
        <p:spPr>
          <a:xfrm>
            <a:off x="3941885" y="123092"/>
            <a:ext cx="2031325" cy="348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쓰레기 양심 계산기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59F069-C5E9-4513-822C-44D7D00B491B}"/>
              </a:ext>
            </a:extLst>
          </p:cNvPr>
          <p:cNvGrpSpPr/>
          <p:nvPr/>
        </p:nvGrpSpPr>
        <p:grpSpPr>
          <a:xfrm>
            <a:off x="4252253" y="2417885"/>
            <a:ext cx="3989336" cy="4503200"/>
            <a:chOff x="-720090" y="744359"/>
            <a:chExt cx="8298180" cy="936706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D93510D-862C-4D83-BD88-52E482CFD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3211" y="5871286"/>
              <a:ext cx="7543800" cy="4240136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725FEE0-4897-43C6-9398-E3BF80999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8539" y="2120251"/>
              <a:ext cx="7667854" cy="5099422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1EB3223-C170-41E4-9D26-532B5CDC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0090" y="744359"/>
              <a:ext cx="8298180" cy="4667727"/>
            </a:xfrm>
            <a:prstGeom prst="rect">
              <a:avLst/>
            </a:prstGeom>
            <a:effectLst>
              <a:softEdge rad="635000"/>
            </a:effec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0C9082C-4FC8-4125-9AE3-663492EEAF4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1B4EE"/>
              </a:clrFrom>
              <a:clrTo>
                <a:srgbClr val="01B4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89" y="1000345"/>
            <a:ext cx="4316223" cy="5578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9D1A9C-D929-45CA-886A-485ACAB6A5F5}"/>
              </a:ext>
            </a:extLst>
          </p:cNvPr>
          <p:cNvSpPr txBox="1"/>
          <p:nvPr/>
        </p:nvSpPr>
        <p:spPr>
          <a:xfrm>
            <a:off x="4312244" y="548555"/>
            <a:ext cx="3567511" cy="5737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당신이 </a:t>
            </a:r>
            <a:r>
              <a:rPr lang="en-US" altLang="ko-KR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80</a:t>
            </a:r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동안 사용하는 쓰레기의 양은</a:t>
            </a:r>
            <a:endParaRPr lang="en-US" altLang="ko-KR" sz="1385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한반도 </a:t>
            </a:r>
            <a:r>
              <a:rPr lang="en-US" altLang="ko-KR" sz="1385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nn</a:t>
            </a:r>
            <a:r>
              <a:rPr lang="en-US" altLang="ko-KR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%</a:t>
            </a:r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면적입니다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03D414-6B49-44E1-82CA-081AB553C53F}"/>
              </a:ext>
            </a:extLst>
          </p:cNvPr>
          <p:cNvSpPr/>
          <p:nvPr/>
        </p:nvSpPr>
        <p:spPr>
          <a:xfrm>
            <a:off x="3722077" y="6453554"/>
            <a:ext cx="47478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7E275-9C9F-4D70-B76C-BDB8B05DAF6D}"/>
              </a:ext>
            </a:extLst>
          </p:cNvPr>
          <p:cNvSpPr/>
          <p:nvPr/>
        </p:nvSpPr>
        <p:spPr>
          <a:xfrm>
            <a:off x="911885" y="1362095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면적으로 표현해서 올라가는 것 좋다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6909F2-A430-4038-97F6-3983E336E231}"/>
              </a:ext>
            </a:extLst>
          </p:cNvPr>
          <p:cNvSpPr/>
          <p:nvPr/>
        </p:nvSpPr>
        <p:spPr>
          <a:xfrm>
            <a:off x="911885" y="2284767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면적만큼 사이즈가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안나오면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전달성이 좋지 않을 것 같다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BF3B8E-C46E-4B97-81A3-DE7AC0B52EF1}"/>
              </a:ext>
            </a:extLst>
          </p:cNvPr>
          <p:cNvSpPr/>
          <p:nvPr/>
        </p:nvSpPr>
        <p:spPr>
          <a:xfrm>
            <a:off x="911885" y="3279962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한반도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~%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 좋다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구현하기 쉬움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서울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여의도 등 사이즈로 비유도 가능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7B333F-AAE7-4069-8FB0-27C64D564509}"/>
              </a:ext>
            </a:extLst>
          </p:cNvPr>
          <p:cNvSpPr/>
          <p:nvPr/>
        </p:nvSpPr>
        <p:spPr>
          <a:xfrm>
            <a:off x="911885" y="4184320"/>
            <a:ext cx="3026004" cy="680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면적 부피 무게 정해야 함</a:t>
            </a:r>
            <a:endParaRPr lang="en-US" altLang="ko-KR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dirty="0" err="1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이공대</a:t>
            </a:r>
            <a:r>
              <a:rPr lang="ko-KR" altLang="en-US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회의때</a:t>
            </a:r>
            <a:r>
              <a:rPr lang="ko-KR" altLang="en-US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결정</a:t>
            </a:r>
            <a:r>
              <a:rPr lang="en-US" altLang="ko-KR" dirty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95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DD43D-0413-474A-8133-21F23546A543}"/>
              </a:ext>
            </a:extLst>
          </p:cNvPr>
          <p:cNvSpPr txBox="1"/>
          <p:nvPr/>
        </p:nvSpPr>
        <p:spPr>
          <a:xfrm>
            <a:off x="3941885" y="123092"/>
            <a:ext cx="2031325" cy="348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쓰레기 양심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2688E8-DA4D-4A89-A45A-B806A8D48B57}"/>
              </a:ext>
            </a:extLst>
          </p:cNvPr>
          <p:cNvSpPr txBox="1"/>
          <p:nvPr/>
        </p:nvSpPr>
        <p:spPr>
          <a:xfrm>
            <a:off x="4501609" y="905608"/>
            <a:ext cx="3188781" cy="597256"/>
          </a:xfrm>
          <a:prstGeom prst="round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대한민국의 </a:t>
            </a:r>
            <a:r>
              <a:rPr lang="en-US" altLang="ko-KR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인당 한 달 쓰레기 배출 평균</a:t>
            </a:r>
            <a:endParaRPr lang="en-US" altLang="ko-KR" sz="1246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000Kg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97F5A-3710-43B1-B4A6-89766E6E85CC}"/>
              </a:ext>
            </a:extLst>
          </p:cNvPr>
          <p:cNvSpPr txBox="1"/>
          <p:nvPr/>
        </p:nvSpPr>
        <p:spPr>
          <a:xfrm>
            <a:off x="4883403" y="1934294"/>
            <a:ext cx="2425196" cy="667914"/>
          </a:xfrm>
          <a:prstGeom prst="round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당신의 한 달 쓰레기 배출량</a:t>
            </a:r>
            <a:endParaRPr lang="en-US" altLang="ko-KR" sz="1385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938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000Kg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46504-D5B3-4E7F-98C6-FC05FC03AAD7}"/>
              </a:ext>
            </a:extLst>
          </p:cNvPr>
          <p:cNvSpPr txBox="1"/>
          <p:nvPr/>
        </p:nvSpPr>
        <p:spPr>
          <a:xfrm>
            <a:off x="4919469" y="3429000"/>
            <a:ext cx="2353061" cy="1328237"/>
          </a:xfrm>
          <a:prstGeom prst="round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62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축하드립니다</a:t>
            </a:r>
            <a:r>
              <a:rPr lang="en-US" altLang="ko-KR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  <a:p>
            <a:pPr algn="ctr"/>
            <a:r>
              <a:rPr lang="ko-KR" altLang="en-US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당신은 쓰레기 배출량</a:t>
            </a:r>
            <a:endParaRPr lang="en-US" altLang="ko-KR" sz="1662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2215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상위 </a:t>
            </a:r>
            <a:r>
              <a:rPr lang="en-US" altLang="ko-KR" sz="2215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00%</a:t>
            </a:r>
          </a:p>
          <a:p>
            <a:pPr algn="ctr"/>
            <a:r>
              <a:rPr lang="ko-KR" altLang="en-US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입니다</a:t>
            </a:r>
            <a:endParaRPr lang="en-US" altLang="ko-KR" sz="1662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F00B3-C27B-4E69-9B32-72C52C93E81E}"/>
              </a:ext>
            </a:extLst>
          </p:cNvPr>
          <p:cNvSpPr txBox="1"/>
          <p:nvPr/>
        </p:nvSpPr>
        <p:spPr>
          <a:xfrm>
            <a:off x="5044617" y="5775585"/>
            <a:ext cx="2102763" cy="337965"/>
          </a:xfrm>
          <a:prstGeom prst="round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ko-KR" altLang="en-US" sz="1385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많은 양을 배출하신다면</a:t>
            </a:r>
            <a:endParaRPr lang="en-US" altLang="ko-KR" sz="1385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C90C9-FC79-4430-A1E5-C38544F8BD03}"/>
              </a:ext>
            </a:extLst>
          </p:cNvPr>
          <p:cNvSpPr txBox="1"/>
          <p:nvPr/>
        </p:nvSpPr>
        <p:spPr>
          <a:xfrm>
            <a:off x="5044617" y="5300896"/>
            <a:ext cx="2102763" cy="337965"/>
          </a:xfrm>
          <a:prstGeom prst="round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ko-KR" altLang="en-US" sz="1385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적은 양을 배출하신다면</a:t>
            </a:r>
            <a:endParaRPr lang="en-US" altLang="ko-KR" sz="1385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61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조류, 나무이(가) 표시된 사진&#10;&#10;자동 생성된 설명">
            <a:extLst>
              <a:ext uri="{FF2B5EF4-FFF2-40B4-BE49-F238E27FC236}">
                <a16:creationId xmlns:a16="http://schemas.microsoft.com/office/drawing/2014/main" id="{917EF6C7-B316-429A-A473-7FF128626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14401"/>
            <a:ext cx="5741042" cy="3229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C1EDE-AEC9-479B-A128-F70D8E1EFD49}"/>
              </a:ext>
            </a:extLst>
          </p:cNvPr>
          <p:cNvSpPr txBox="1"/>
          <p:nvPr/>
        </p:nvSpPr>
        <p:spPr>
          <a:xfrm>
            <a:off x="326123" y="149399"/>
            <a:ext cx="831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5p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52364-4F59-4F4F-8009-E54711749C9C}"/>
              </a:ext>
            </a:extLst>
          </p:cNvPr>
          <p:cNvSpPr txBox="1"/>
          <p:nvPr/>
        </p:nvSpPr>
        <p:spPr>
          <a:xfrm>
            <a:off x="1157140" y="362622"/>
            <a:ext cx="4814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기준을 정한 후 구간 별 퍼센트를 차오르는 느낌으로 표현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8D045-5C06-4BEB-926B-ADCEEF25EFFA}"/>
              </a:ext>
            </a:extLst>
          </p:cNvPr>
          <p:cNvSpPr txBox="1"/>
          <p:nvPr/>
        </p:nvSpPr>
        <p:spPr>
          <a:xfrm>
            <a:off x="2853965" y="1295876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년 </a:t>
            </a:r>
            <a:r>
              <a:rPr lang="en-US" altLang="ko-KR" sz="1400" dirty="0"/>
              <a:t>20</a:t>
            </a:r>
            <a:r>
              <a:rPr lang="ko-KR" altLang="en-US" sz="1400" dirty="0"/>
              <a:t>년 평생</a:t>
            </a:r>
            <a:r>
              <a:rPr lang="en-US" altLang="ko-KR" sz="1400" dirty="0"/>
              <a:t>(100-n)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157F6-8C83-472B-85A1-E38793447E75}"/>
              </a:ext>
            </a:extLst>
          </p:cNvPr>
          <p:cNvSpPr txBox="1"/>
          <p:nvPr/>
        </p:nvSpPr>
        <p:spPr>
          <a:xfrm>
            <a:off x="6096000" y="149399"/>
            <a:ext cx="831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6p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3E7EE73-7D7E-4CB6-80AE-AABAA867D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14401"/>
            <a:ext cx="5741042" cy="32293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D91746-EBBB-4EB7-A326-C2E6687DE3D7}"/>
              </a:ext>
            </a:extLst>
          </p:cNvPr>
          <p:cNvSpPr/>
          <p:nvPr/>
        </p:nvSpPr>
        <p:spPr>
          <a:xfrm>
            <a:off x="901437" y="2627587"/>
            <a:ext cx="4811205" cy="109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768F4-66B0-487C-80CB-06F70468D8ED}"/>
              </a:ext>
            </a:extLst>
          </p:cNvPr>
          <p:cNvSpPr txBox="1"/>
          <p:nvPr/>
        </p:nvSpPr>
        <p:spPr>
          <a:xfrm>
            <a:off x="3981839" y="2611419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차오르는 거 넣기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82C295-4D56-4317-B89A-F3E71F168E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1B4EE"/>
              </a:clrFrom>
              <a:clrTo>
                <a:srgbClr val="01B4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79" y="2308888"/>
            <a:ext cx="1341120" cy="17333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8B65FB-88A4-4B7B-8D4D-848FBE8B8FDE}"/>
              </a:ext>
            </a:extLst>
          </p:cNvPr>
          <p:cNvSpPr txBox="1"/>
          <p:nvPr/>
        </p:nvSpPr>
        <p:spPr>
          <a:xfrm>
            <a:off x="4046389" y="3568982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</a:t>
            </a:r>
            <a:r>
              <a:rPr lang="ko-KR" altLang="en-US" sz="1400" b="1" dirty="0"/>
              <a:t>년 </a:t>
            </a:r>
            <a:r>
              <a:rPr lang="ko-KR" altLang="en-US" sz="1400" dirty="0"/>
              <a:t>아파트</a:t>
            </a:r>
            <a:endParaRPr lang="en-US" altLang="ko-KR" sz="1400" dirty="0"/>
          </a:p>
          <a:p>
            <a:r>
              <a:rPr lang="ko-KR" altLang="en-US" sz="1400" b="1" dirty="0"/>
              <a:t>평생</a:t>
            </a:r>
            <a:r>
              <a:rPr lang="ko-KR" altLang="en-US" sz="1400" dirty="0"/>
              <a:t> 아파트</a:t>
            </a:r>
            <a:r>
              <a:rPr lang="en-US" altLang="ko-KR" sz="1400" dirty="0"/>
              <a:t>+</a:t>
            </a:r>
            <a:r>
              <a:rPr lang="ko-KR" altLang="en-US" sz="1400" dirty="0"/>
              <a:t>한국</a:t>
            </a:r>
            <a:r>
              <a:rPr lang="en-US" altLang="ko-KR" sz="1400" dirty="0"/>
              <a:t>, </a:t>
            </a:r>
            <a:r>
              <a:rPr lang="ko-KR" altLang="en-US" sz="1400" dirty="0"/>
              <a:t>산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FE1E37-17F3-42C4-9EBF-ABD7EB0FEE75}"/>
              </a:ext>
            </a:extLst>
          </p:cNvPr>
          <p:cNvSpPr txBox="1"/>
          <p:nvPr/>
        </p:nvSpPr>
        <p:spPr>
          <a:xfrm>
            <a:off x="2012388" y="4203073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이건 차후에 </a:t>
            </a:r>
            <a:r>
              <a:rPr lang="ko-KR" altLang="en-US" b="1" dirty="0" err="1">
                <a:solidFill>
                  <a:srgbClr val="FF0000"/>
                </a:solidFill>
              </a:rPr>
              <a:t>이공대</a:t>
            </a:r>
            <a:r>
              <a:rPr lang="ko-KR" altLang="en-US" b="1" dirty="0">
                <a:solidFill>
                  <a:srgbClr val="FF0000"/>
                </a:solidFill>
              </a:rPr>
              <a:t> 회의 후 결정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15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DD43D-0413-474A-8133-21F23546A543}"/>
              </a:ext>
            </a:extLst>
          </p:cNvPr>
          <p:cNvSpPr txBox="1"/>
          <p:nvPr/>
        </p:nvSpPr>
        <p:spPr>
          <a:xfrm>
            <a:off x="3941885" y="123092"/>
            <a:ext cx="2031325" cy="348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쓰레기 양심 계산기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2645F-DFCA-4BB6-9335-4FFEFB58DF6D}"/>
              </a:ext>
            </a:extLst>
          </p:cNvPr>
          <p:cNvSpPr txBox="1"/>
          <p:nvPr/>
        </p:nvSpPr>
        <p:spPr>
          <a:xfrm>
            <a:off x="6992522" y="163730"/>
            <a:ext cx="1354858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dirty="0"/>
              <a:t>(</a:t>
            </a:r>
            <a:r>
              <a:rPr lang="ko-KR" altLang="en-US" sz="1246" dirty="0"/>
              <a:t>적은 양 페이지</a:t>
            </a:r>
            <a:r>
              <a:rPr lang="en-US" altLang="ko-KR" sz="1246" dirty="0"/>
              <a:t>)</a:t>
            </a:r>
            <a:endParaRPr lang="ko-KR" altLang="en-US" sz="12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FA3C2-B04F-4100-8F69-24B80DB71658}"/>
              </a:ext>
            </a:extLst>
          </p:cNvPr>
          <p:cNvSpPr txBox="1"/>
          <p:nvPr/>
        </p:nvSpPr>
        <p:spPr>
          <a:xfrm>
            <a:off x="4601148" y="905608"/>
            <a:ext cx="2989705" cy="526385"/>
          </a:xfrm>
          <a:prstGeom prst="round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당신의 쓰레기 배출량과</a:t>
            </a:r>
            <a:endParaRPr lang="en-US" altLang="ko-KR" sz="1246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배출량을 줄이는 방법을 공유해주세요</a:t>
            </a:r>
            <a:r>
              <a:rPr lang="en-US" altLang="ko-KR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2A3F76-3B6E-4AF7-8DAB-56F606D44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77" y="1655538"/>
            <a:ext cx="697846" cy="697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454C7A-D728-4CE0-806B-9DB9F9DEB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74" y="1655538"/>
            <a:ext cx="697846" cy="697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319D07-1A8E-472E-AD00-EECB139AEF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9" t="30603" r="24167" b="38885"/>
          <a:stretch/>
        </p:blipFill>
        <p:spPr>
          <a:xfrm>
            <a:off x="6818580" y="1655538"/>
            <a:ext cx="697846" cy="697846"/>
          </a:xfrm>
          <a:custGeom>
            <a:avLst/>
            <a:gdLst>
              <a:gd name="connsiteX0" fmla="*/ 1494000 w 2988000"/>
              <a:gd name="connsiteY0" fmla="*/ 0 h 2988000"/>
              <a:gd name="connsiteX1" fmla="*/ 2988000 w 2988000"/>
              <a:gd name="connsiteY1" fmla="*/ 1494000 h 2988000"/>
              <a:gd name="connsiteX2" fmla="*/ 1494000 w 2988000"/>
              <a:gd name="connsiteY2" fmla="*/ 2988000 h 2988000"/>
              <a:gd name="connsiteX3" fmla="*/ 0 w 2988000"/>
              <a:gd name="connsiteY3" fmla="*/ 1494000 h 2988000"/>
              <a:gd name="connsiteX4" fmla="*/ 1494000 w 2988000"/>
              <a:gd name="connsiteY4" fmla="*/ 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8000" h="2988000">
                <a:moveTo>
                  <a:pt x="1494000" y="0"/>
                </a:moveTo>
                <a:cubicBezTo>
                  <a:pt x="2319113" y="0"/>
                  <a:pt x="2988000" y="668887"/>
                  <a:pt x="2988000" y="1494000"/>
                </a:cubicBezTo>
                <a:cubicBezTo>
                  <a:pt x="2988000" y="2319113"/>
                  <a:pt x="2319113" y="2988000"/>
                  <a:pt x="1494000" y="2988000"/>
                </a:cubicBezTo>
                <a:cubicBezTo>
                  <a:pt x="668887" y="2988000"/>
                  <a:pt x="0" y="2319113"/>
                  <a:pt x="0" y="1494000"/>
                </a:cubicBezTo>
                <a:cubicBezTo>
                  <a:pt x="0" y="668887"/>
                  <a:pt x="668887" y="0"/>
                  <a:pt x="1494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1451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DD43D-0413-474A-8133-21F23546A543}"/>
              </a:ext>
            </a:extLst>
          </p:cNvPr>
          <p:cNvSpPr txBox="1"/>
          <p:nvPr/>
        </p:nvSpPr>
        <p:spPr>
          <a:xfrm>
            <a:off x="3941885" y="123092"/>
            <a:ext cx="2031325" cy="348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62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쓰레기 양심 계산기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2645F-DFCA-4BB6-9335-4FFEFB58DF6D}"/>
              </a:ext>
            </a:extLst>
          </p:cNvPr>
          <p:cNvSpPr txBox="1"/>
          <p:nvPr/>
        </p:nvSpPr>
        <p:spPr>
          <a:xfrm>
            <a:off x="6992522" y="163730"/>
            <a:ext cx="1354858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dirty="0"/>
              <a:t>(</a:t>
            </a:r>
            <a:r>
              <a:rPr lang="ko-KR" altLang="en-US" sz="1246" dirty="0"/>
              <a:t>많은 양 페이지</a:t>
            </a:r>
            <a:r>
              <a:rPr lang="en-US" altLang="ko-KR" sz="1246" dirty="0"/>
              <a:t>)</a:t>
            </a:r>
            <a:endParaRPr lang="ko-KR" altLang="en-US" sz="124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5B207-269C-488E-9578-A363E197831F}"/>
              </a:ext>
            </a:extLst>
          </p:cNvPr>
          <p:cNvSpPr txBox="1"/>
          <p:nvPr/>
        </p:nvSpPr>
        <p:spPr>
          <a:xfrm>
            <a:off x="4601148" y="5351522"/>
            <a:ext cx="2989705" cy="526385"/>
          </a:xfrm>
          <a:prstGeom prst="round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당신의 쓰레기 배출량과</a:t>
            </a:r>
            <a:endParaRPr lang="en-US" altLang="ko-KR" sz="1246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배출량을 줄이는 방법을 공유해주세요</a:t>
            </a:r>
            <a:r>
              <a:rPr lang="en-US" altLang="ko-KR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BF3CF3-7858-4AD1-A957-DEB268A12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76" y="6048698"/>
            <a:ext cx="697846" cy="69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17A8A8-14D0-4C23-A4AE-FF10CA9D4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73" y="6048698"/>
            <a:ext cx="697846" cy="697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07D5F9-A8E5-4A55-9422-518E9F033A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9" t="30603" r="24167" b="38885"/>
          <a:stretch/>
        </p:blipFill>
        <p:spPr>
          <a:xfrm>
            <a:off x="6818580" y="6048698"/>
            <a:ext cx="697846" cy="697846"/>
          </a:xfrm>
          <a:custGeom>
            <a:avLst/>
            <a:gdLst>
              <a:gd name="connsiteX0" fmla="*/ 1494000 w 2988000"/>
              <a:gd name="connsiteY0" fmla="*/ 0 h 2988000"/>
              <a:gd name="connsiteX1" fmla="*/ 2988000 w 2988000"/>
              <a:gd name="connsiteY1" fmla="*/ 1494000 h 2988000"/>
              <a:gd name="connsiteX2" fmla="*/ 1494000 w 2988000"/>
              <a:gd name="connsiteY2" fmla="*/ 2988000 h 2988000"/>
              <a:gd name="connsiteX3" fmla="*/ 0 w 2988000"/>
              <a:gd name="connsiteY3" fmla="*/ 1494000 h 2988000"/>
              <a:gd name="connsiteX4" fmla="*/ 1494000 w 2988000"/>
              <a:gd name="connsiteY4" fmla="*/ 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8000" h="2988000">
                <a:moveTo>
                  <a:pt x="1494000" y="0"/>
                </a:moveTo>
                <a:cubicBezTo>
                  <a:pt x="2319113" y="0"/>
                  <a:pt x="2988000" y="668887"/>
                  <a:pt x="2988000" y="1494000"/>
                </a:cubicBezTo>
                <a:cubicBezTo>
                  <a:pt x="2988000" y="2319113"/>
                  <a:pt x="2319113" y="2988000"/>
                  <a:pt x="1494000" y="2988000"/>
                </a:cubicBezTo>
                <a:cubicBezTo>
                  <a:pt x="668887" y="2988000"/>
                  <a:pt x="0" y="2319113"/>
                  <a:pt x="0" y="1494000"/>
                </a:cubicBezTo>
                <a:cubicBezTo>
                  <a:pt x="0" y="668887"/>
                  <a:pt x="668887" y="0"/>
                  <a:pt x="1494000" y="0"/>
                </a:cubicBez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1B2BC1-A047-4308-9ECC-E37A3D27422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82" y="1014090"/>
            <a:ext cx="865165" cy="865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5A0395-6817-4265-B228-BD52B2338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24"/>
          <a:stretch/>
        </p:blipFill>
        <p:spPr>
          <a:xfrm>
            <a:off x="4746139" y="1950336"/>
            <a:ext cx="221243" cy="6589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91D1F-F4DB-48F6-9AC1-E6F35E9413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1" t="18211" r="4879" b="18717"/>
          <a:stretch/>
        </p:blipFill>
        <p:spPr>
          <a:xfrm>
            <a:off x="3999992" y="2745215"/>
            <a:ext cx="440004" cy="635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E21ACD-956B-4407-8D87-25D9C585CA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5" r="50741" b="14854"/>
          <a:stretch/>
        </p:blipFill>
        <p:spPr>
          <a:xfrm>
            <a:off x="4451626" y="2685382"/>
            <a:ext cx="534832" cy="7629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F7CF7B-29F2-4A66-A95A-72D9A24067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2" t="17882" r="12779" b="19608"/>
          <a:stretch/>
        </p:blipFill>
        <p:spPr>
          <a:xfrm>
            <a:off x="5050234" y="2923203"/>
            <a:ext cx="596910" cy="495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B5D45A-2C5E-4338-85B6-2A5D5B1AAB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876" y="3724242"/>
            <a:ext cx="865165" cy="5221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BAFEF3-E8EA-446F-8F30-C3CB1976D8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t="31018" r="1852" b="19858"/>
          <a:stretch/>
        </p:blipFill>
        <p:spPr>
          <a:xfrm>
            <a:off x="4746138" y="3748913"/>
            <a:ext cx="965613" cy="4950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1CB9BA-C2E8-4E4B-8C60-90DB2A46E8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" t="17234" b="12790"/>
          <a:stretch/>
        </p:blipFill>
        <p:spPr>
          <a:xfrm>
            <a:off x="4381382" y="4457498"/>
            <a:ext cx="1017273" cy="7627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C3EFC7-4B41-4726-A97D-2353C682F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50" y="978506"/>
            <a:ext cx="765829" cy="7658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80E3F8-4E62-4853-9190-2940F0AC16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51" y="1824442"/>
            <a:ext cx="815375" cy="81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6B6585-D2B8-426D-A403-A1DD5F96B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7"/>
          <a:stretch/>
        </p:blipFill>
        <p:spPr>
          <a:xfrm>
            <a:off x="6595780" y="2609256"/>
            <a:ext cx="1120342" cy="9709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5ED0D6-D083-41E7-8755-0099F497D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67" y="3485754"/>
            <a:ext cx="1487671" cy="7787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684903-0386-4465-BE7A-9EA1E0275A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88" y="4385068"/>
            <a:ext cx="936246" cy="9362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DD3E8E-19C0-4B3F-84F2-601AF257FA4C}"/>
              </a:ext>
            </a:extLst>
          </p:cNvPr>
          <p:cNvSpPr txBox="1"/>
          <p:nvPr/>
        </p:nvSpPr>
        <p:spPr>
          <a:xfrm>
            <a:off x="4428716" y="599245"/>
            <a:ext cx="3334567" cy="314270"/>
          </a:xfrm>
          <a:prstGeom prst="round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일회용 플라스틱 대체 용품을 사용해주세요</a:t>
            </a:r>
            <a:r>
              <a:rPr lang="en-US" altLang="ko-KR" sz="1246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BFD5E7-5870-48AF-B740-B49303122794}"/>
              </a:ext>
            </a:extLst>
          </p:cNvPr>
          <p:cNvCxnSpPr/>
          <p:nvPr/>
        </p:nvCxnSpPr>
        <p:spPr>
          <a:xfrm>
            <a:off x="5747077" y="1508218"/>
            <a:ext cx="551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8ED0579-A4CC-487A-A894-95BAF732DD7A}"/>
              </a:ext>
            </a:extLst>
          </p:cNvPr>
          <p:cNvCxnSpPr/>
          <p:nvPr/>
        </p:nvCxnSpPr>
        <p:spPr>
          <a:xfrm>
            <a:off x="5747077" y="2264356"/>
            <a:ext cx="551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5C54CAC-38F1-4840-ABEE-763EC3AFAB34}"/>
              </a:ext>
            </a:extLst>
          </p:cNvPr>
          <p:cNvCxnSpPr/>
          <p:nvPr/>
        </p:nvCxnSpPr>
        <p:spPr>
          <a:xfrm>
            <a:off x="5747077" y="3090833"/>
            <a:ext cx="551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C20FCBD-318C-4895-BB62-DDE4123CCC7D}"/>
              </a:ext>
            </a:extLst>
          </p:cNvPr>
          <p:cNvCxnSpPr/>
          <p:nvPr/>
        </p:nvCxnSpPr>
        <p:spPr>
          <a:xfrm>
            <a:off x="5747077" y="3943687"/>
            <a:ext cx="551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6960EC-C0F7-4AE2-B84C-470BD8B38A63}"/>
              </a:ext>
            </a:extLst>
          </p:cNvPr>
          <p:cNvCxnSpPr/>
          <p:nvPr/>
        </p:nvCxnSpPr>
        <p:spPr>
          <a:xfrm>
            <a:off x="5747077" y="4884464"/>
            <a:ext cx="551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038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F7962E-ED93-4D87-8794-1FB073FC3AE2}"/>
              </a:ext>
            </a:extLst>
          </p:cNvPr>
          <p:cNvSpPr txBox="1"/>
          <p:nvPr/>
        </p:nvSpPr>
        <p:spPr>
          <a:xfrm>
            <a:off x="6202746" y="802256"/>
            <a:ext cx="4071531" cy="48760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표지 </a:t>
            </a:r>
            <a:r>
              <a:rPr lang="ko-KR" altLang="en-US" dirty="0" err="1"/>
              <a:t>게임같아서</a:t>
            </a:r>
            <a:r>
              <a:rPr lang="ko-KR" altLang="en-US" dirty="0"/>
              <a:t> 귀엽다</a:t>
            </a:r>
          </a:p>
          <a:p>
            <a:r>
              <a:rPr lang="ko-KR" altLang="en-US" dirty="0"/>
              <a:t>카테고리 나눈 것 좋아요</a:t>
            </a:r>
          </a:p>
          <a:p>
            <a:endParaRPr lang="ko-KR" altLang="en-US" dirty="0"/>
          </a:p>
          <a:p>
            <a:r>
              <a:rPr lang="ko-KR" altLang="en-US" dirty="0" err="1"/>
              <a:t>최악입니다.+화성으로</a:t>
            </a:r>
            <a:r>
              <a:rPr lang="ko-KR" altLang="en-US" dirty="0"/>
              <a:t> 가야 해요</a:t>
            </a:r>
          </a:p>
          <a:p>
            <a:r>
              <a:rPr lang="ko-KR" altLang="en-US" dirty="0"/>
              <a:t>귀엽다</a:t>
            </a:r>
          </a:p>
          <a:p>
            <a:endParaRPr lang="ko-KR" altLang="en-US" dirty="0"/>
          </a:p>
          <a:p>
            <a:r>
              <a:rPr lang="ko-KR" altLang="en-US" dirty="0"/>
              <a:t>성적표에</a:t>
            </a:r>
          </a:p>
          <a:p>
            <a:r>
              <a:rPr lang="ko-KR" altLang="en-US" dirty="0"/>
              <a:t>피드백을 주자</a:t>
            </a:r>
          </a:p>
          <a:p>
            <a:r>
              <a:rPr lang="ko-KR" altLang="en-US" dirty="0" err="1"/>
              <a:t>ex</a:t>
            </a:r>
            <a:r>
              <a:rPr lang="ko-KR" altLang="en-US" dirty="0"/>
              <a:t>) 지구에 남아야 하는 존재</a:t>
            </a:r>
          </a:p>
          <a:p>
            <a:r>
              <a:rPr lang="ko-KR" altLang="en-US" dirty="0"/>
              <a:t>최악입니다. 우주에서 사라지세요!</a:t>
            </a:r>
          </a:p>
          <a:p>
            <a:endParaRPr lang="ko-KR" altLang="en-US" dirty="0"/>
          </a:p>
          <a:p>
            <a:r>
              <a:rPr lang="ko-KR" altLang="en-US" dirty="0"/>
              <a:t>연간 플라스틱 사용량은</a:t>
            </a:r>
          </a:p>
          <a:p>
            <a:r>
              <a:rPr lang="ko-KR" altLang="en-US" dirty="0"/>
              <a:t>세계, 한국 기준을 넣자</a:t>
            </a:r>
          </a:p>
          <a:p>
            <a:r>
              <a:rPr lang="ko-KR" altLang="en-US" dirty="0"/>
              <a:t>배출량이 적은 국가를 예시로 함께 넣어주자</a:t>
            </a:r>
          </a:p>
          <a:p>
            <a:endParaRPr lang="ko-KR" altLang="en-US" dirty="0"/>
          </a:p>
          <a:p>
            <a:r>
              <a:rPr lang="ko-KR" altLang="en-US" dirty="0"/>
              <a:t>+부피가 가능하면 아파트 [</a:t>
            </a:r>
            <a:r>
              <a:rPr lang="ko-KR" altLang="en-US" dirty="0" err="1"/>
              <a:t>몇층</a:t>
            </a:r>
            <a:r>
              <a:rPr lang="ko-KR" altLang="en-US" dirty="0"/>
              <a:t>] 식으로 표현해도 좋을 듯!</a:t>
            </a:r>
          </a:p>
          <a:p>
            <a:r>
              <a:rPr lang="ko-KR" altLang="en-US" dirty="0"/>
              <a:t>아파트가 쭉쭉 올라가는 느낌으로 표현해도 좋을 듯!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몇 개를 줄일 수 있는지 숫자</a:t>
            </a:r>
            <a:r>
              <a:rPr lang="en-US" altLang="ko-KR" dirty="0"/>
              <a:t>+</a:t>
            </a:r>
            <a:r>
              <a:rPr lang="ko-KR" altLang="en-US" dirty="0"/>
              <a:t>그림으로 보여주면 </a:t>
            </a:r>
            <a:r>
              <a:rPr lang="ko-KR" altLang="en-US" dirty="0" err="1"/>
              <a:t>좋을듯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5254F-BBD5-478F-A6B3-329ADCFB7170}"/>
              </a:ext>
            </a:extLst>
          </p:cNvPr>
          <p:cNvSpPr txBox="1"/>
          <p:nvPr/>
        </p:nvSpPr>
        <p:spPr>
          <a:xfrm>
            <a:off x="1498535" y="802255"/>
            <a:ext cx="4071531" cy="48760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4400" dirty="0" err="1"/>
              <a:t>헌제오빠</a:t>
            </a:r>
            <a:endParaRPr lang="en-US" altLang="ko-KR" sz="4400" dirty="0"/>
          </a:p>
          <a:p>
            <a:r>
              <a:rPr lang="ko-KR" altLang="en-US" sz="4400" dirty="0"/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208713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90EF47-4912-4A79-8CE5-1973F0C6CB5A}"/>
              </a:ext>
            </a:extLst>
          </p:cNvPr>
          <p:cNvSpPr txBox="1"/>
          <p:nvPr/>
        </p:nvSpPr>
        <p:spPr>
          <a:xfrm>
            <a:off x="326123" y="149399"/>
            <a:ext cx="831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7p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8AF1F32-7AE3-479B-800C-59795A520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1037492"/>
            <a:ext cx="5073017" cy="2853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DD8B94-D3A7-437E-A211-FFB5AAC4A489}"/>
              </a:ext>
            </a:extLst>
          </p:cNvPr>
          <p:cNvSpPr txBox="1"/>
          <p:nvPr/>
        </p:nvSpPr>
        <p:spPr>
          <a:xfrm>
            <a:off x="3976148" y="1383173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대체 용품은 우리가 </a:t>
            </a:r>
            <a:r>
              <a:rPr lang="ko-KR" altLang="en-US" sz="1400" b="1" dirty="0" err="1"/>
              <a:t>찾아야죠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0FAA04-9D82-4D6F-A6C2-288F75A105A4}"/>
              </a:ext>
            </a:extLst>
          </p:cNvPr>
          <p:cNvSpPr txBox="1"/>
          <p:nvPr/>
        </p:nvSpPr>
        <p:spPr>
          <a:xfrm>
            <a:off x="639060" y="2797194"/>
            <a:ext cx="2207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카테고리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종류 결정한 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C49D0-EEF2-4356-98D7-D09707F4CBE8}"/>
              </a:ext>
            </a:extLst>
          </p:cNvPr>
          <p:cNvSpPr txBox="1"/>
          <p:nvPr/>
        </p:nvSpPr>
        <p:spPr>
          <a:xfrm>
            <a:off x="4738620" y="174010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대체용품 수명별로 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738C2-3D93-418C-B504-8562683C99A5}"/>
              </a:ext>
            </a:extLst>
          </p:cNvPr>
          <p:cNvSpPr txBox="1"/>
          <p:nvPr/>
        </p:nvSpPr>
        <p:spPr>
          <a:xfrm>
            <a:off x="4738620" y="1994268"/>
            <a:ext cx="2568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+ </a:t>
            </a:r>
            <a:r>
              <a:rPr lang="ko-KR" altLang="en-US" sz="1200" b="1" dirty="0"/>
              <a:t>시각적으로 표현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헌제오빠</a:t>
            </a:r>
            <a:r>
              <a:rPr lang="ko-KR" altLang="en-US" sz="1200" b="1" dirty="0"/>
              <a:t> 예시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952449B-A806-456A-8A9A-F87081027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175" y="2923222"/>
            <a:ext cx="6995160" cy="39347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0D78DD-6CC4-4D04-BF58-B7B4FB6CAAF9}"/>
              </a:ext>
            </a:extLst>
          </p:cNvPr>
          <p:cNvSpPr txBox="1"/>
          <p:nvPr/>
        </p:nvSpPr>
        <p:spPr>
          <a:xfrm>
            <a:off x="5712077" y="2407449"/>
            <a:ext cx="831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8p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59BC22-AE3B-4E94-82E5-6B636830BD34}"/>
              </a:ext>
            </a:extLst>
          </p:cNvPr>
          <p:cNvSpPr/>
          <p:nvPr/>
        </p:nvSpPr>
        <p:spPr>
          <a:xfrm>
            <a:off x="512797" y="3955016"/>
            <a:ext cx="4699378" cy="5137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되려면 얼마나 덜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써야하는지도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보여주기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14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6EF4F0-07A7-43A7-8B85-5D250441D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217F32-05D6-489B-896F-E9BBE9A36586}"/>
              </a:ext>
            </a:extLst>
          </p:cNvPr>
          <p:cNvSpPr/>
          <p:nvPr/>
        </p:nvSpPr>
        <p:spPr>
          <a:xfrm>
            <a:off x="-377072" y="2696066"/>
            <a:ext cx="3026004" cy="716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취지 설명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경각심 멘트 좋다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8D1328-1277-4ED5-855F-D97013A9BA25}"/>
              </a:ext>
            </a:extLst>
          </p:cNvPr>
          <p:cNvSpPr/>
          <p:nvPr/>
        </p:nvSpPr>
        <p:spPr>
          <a:xfrm>
            <a:off x="-377072" y="3780149"/>
            <a:ext cx="3026004" cy="716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쓰레기 양심 계산기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A1A0F1-C826-46FF-ACFE-726789E8CD84}"/>
              </a:ext>
            </a:extLst>
          </p:cNvPr>
          <p:cNvSpPr/>
          <p:nvPr/>
        </p:nvSpPr>
        <p:spPr>
          <a:xfrm>
            <a:off x="7405488" y="4496587"/>
            <a:ext cx="3026004" cy="716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나이</a:t>
            </a:r>
          </a:p>
        </p:txBody>
      </p:sp>
    </p:spTree>
    <p:extLst>
      <p:ext uri="{BB962C8B-B14F-4D97-AF65-F5344CB8AC3E}">
        <p14:creationId xmlns:p14="http://schemas.microsoft.com/office/powerpoint/2010/main" val="87005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9F3436-54B8-4235-A8E0-C43F46721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B68B14-C9D5-4725-9346-193913122D74}"/>
              </a:ext>
            </a:extLst>
          </p:cNvPr>
          <p:cNvSpPr/>
          <p:nvPr/>
        </p:nvSpPr>
        <p:spPr>
          <a:xfrm>
            <a:off x="7635711" y="5608947"/>
            <a:ext cx="3026004" cy="518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아이콘 좋음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722D69-C2C5-42A6-9C9A-C317135EF158}"/>
              </a:ext>
            </a:extLst>
          </p:cNvPr>
          <p:cNvSpPr/>
          <p:nvPr/>
        </p:nvSpPr>
        <p:spPr>
          <a:xfrm>
            <a:off x="7635711" y="6232636"/>
            <a:ext cx="3026004" cy="518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슬라이딩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입력 둘 다 넣자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491923-5375-4B20-AC6C-EE1C46D811FB}"/>
              </a:ext>
            </a:extLst>
          </p:cNvPr>
          <p:cNvSpPr/>
          <p:nvPr/>
        </p:nvSpPr>
        <p:spPr>
          <a:xfrm>
            <a:off x="6798296" y="1577367"/>
            <a:ext cx="3026004" cy="518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용량이 같으면 묶는 것도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좋을듯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(kg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수가 똑같으면 묶는 것도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좋을듯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!)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7A115F-427F-4459-9E20-3D59731A25DE}"/>
              </a:ext>
            </a:extLst>
          </p:cNvPr>
          <p:cNvSpPr/>
          <p:nvPr/>
        </p:nvSpPr>
        <p:spPr>
          <a:xfrm>
            <a:off x="4262486" y="4377128"/>
            <a:ext cx="3026004" cy="518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이미지로 예시를 보여주자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25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2775DE-A190-4BA5-91CA-3784E50A7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031AAC-B54A-48EF-A6AD-529858F82382}"/>
              </a:ext>
            </a:extLst>
          </p:cNvPr>
          <p:cNvSpPr/>
          <p:nvPr/>
        </p:nvSpPr>
        <p:spPr>
          <a:xfrm>
            <a:off x="1027521" y="5827282"/>
            <a:ext cx="3026004" cy="518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면적은 생각을 더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해봐야하므로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무게로 표현하는 것도 좋다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0B35EF-856D-4696-9431-398CA98D4A64}"/>
              </a:ext>
            </a:extLst>
          </p:cNvPr>
          <p:cNvSpPr/>
          <p:nvPr/>
        </p:nvSpPr>
        <p:spPr>
          <a:xfrm>
            <a:off x="7387681" y="5827282"/>
            <a:ext cx="3026004" cy="518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사람으로 표현했을 때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무게도 함께 적어서 표현</a:t>
            </a:r>
          </a:p>
        </p:txBody>
      </p:sp>
    </p:spTree>
    <p:extLst>
      <p:ext uri="{BB962C8B-B14F-4D97-AF65-F5344CB8AC3E}">
        <p14:creationId xmlns:p14="http://schemas.microsoft.com/office/powerpoint/2010/main" val="244059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FAA4E113-11F4-4F39-B728-8CC2CD46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74AEF3-AD5F-4EEE-9AF4-71E1EE07EE83}"/>
              </a:ext>
            </a:extLst>
          </p:cNvPr>
          <p:cNvSpPr/>
          <p:nvPr/>
        </p:nvSpPr>
        <p:spPr>
          <a:xfrm>
            <a:off x="1169761" y="5695202"/>
            <a:ext cx="3026004" cy="8579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경고문구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Ex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스테인리스 빨대를 일회용처럼 사용하면 더 환경오염을 유발한다 등등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Wingdings" panose="05000000000000000000" pitchFamily="2" charset="2"/>
              </a:rPr>
              <a:t>장난식으로 표현해도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sym typeface="Wingdings" panose="05000000000000000000" pitchFamily="2" charset="2"/>
              </a:rPr>
              <a:t>좋을듯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A9E9FA-37AD-47AD-BE46-0C2A8F7A2A64}"/>
              </a:ext>
            </a:extLst>
          </p:cNvPr>
          <p:cNvSpPr/>
          <p:nvPr/>
        </p:nvSpPr>
        <p:spPr>
          <a:xfrm>
            <a:off x="4582998" y="5695202"/>
            <a:ext cx="3026004" cy="8579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년간 사용했을 때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줄일 수 있는 양 표현하는 것도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좋을듯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49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8DC837-5FA9-47B9-9F1F-4260FAFF0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906</Words>
  <Application>Microsoft Office PowerPoint</Application>
  <PresentationFormat>와이드스크린</PresentationFormat>
  <Paragraphs>224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Noto Sans CJK KR Bold</vt:lpstr>
      <vt:lpstr>Noto Sans CJK KR DemiLight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문이주</dc:creator>
  <cp:lastModifiedBy>문이주</cp:lastModifiedBy>
  <cp:revision>13</cp:revision>
  <dcterms:created xsi:type="dcterms:W3CDTF">2020-08-31T05:05:16Z</dcterms:created>
  <dcterms:modified xsi:type="dcterms:W3CDTF">2020-08-31T07:16:21Z</dcterms:modified>
</cp:coreProperties>
</file>